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8288000" cy="10287000"/>
  <p:notesSz cx="6858000" cy="9144000"/>
  <p:embeddedFontLst>
    <p:embeddedFont>
      <p:font typeface="Boulder" panose="020B0604020202020204" charset="0"/>
      <p:regular r:id="rId62"/>
    </p:embeddedFont>
    <p:embeddedFont>
      <p:font typeface="Canva Sans" panose="020B0604020202020204" charset="0"/>
      <p:regular r:id="rId63"/>
    </p:embeddedFont>
    <p:embeddedFont>
      <p:font typeface="Canva Sans Bold" panose="020B0604020202020204" charset="0"/>
      <p:regular r:id="rId64"/>
    </p:embeddedFont>
    <p:embeddedFont>
      <p:font typeface="Lazydog" panose="020B0604020202020204" charset="0"/>
      <p:regular r:id="rId65"/>
    </p:embeddedFont>
    <p:embeddedFont>
      <p:font typeface="Quicksand Bold" panose="020B0604020202020204" charset="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.sv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0.png"/><Relationship Id="rId5" Type="http://schemas.openxmlformats.org/officeDocument/2006/relationships/image" Target="../media/image30.png"/><Relationship Id="rId10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1.svg"/><Relationship Id="rId4" Type="http://schemas.openxmlformats.org/officeDocument/2006/relationships/image" Target="../media/image22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19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7.sv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90415" y="3543935"/>
            <a:ext cx="10907169" cy="329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ComprehensIve AnalysIs of MovIe Datasets</a:t>
            </a:r>
          </a:p>
        </p:txBody>
      </p:sp>
      <p:sp>
        <p:nvSpPr>
          <p:cNvPr id="10" name="Freeform 10"/>
          <p:cNvSpPr/>
          <p:nvPr/>
        </p:nvSpPr>
        <p:spPr>
          <a:xfrm rot="-2150273">
            <a:off x="-323750" y="6458164"/>
            <a:ext cx="4822530" cy="3074363"/>
          </a:xfrm>
          <a:custGeom>
            <a:avLst/>
            <a:gdLst/>
            <a:ahLst/>
            <a:cxnLst/>
            <a:rect l="l" t="t" r="r" b="b"/>
            <a:pathLst>
              <a:path w="4822530" h="3074363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967796">
            <a:off x="13917677" y="5756207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4099370" h="4114800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269966">
            <a:off x="-766579" y="147706"/>
            <a:ext cx="7315200" cy="2819677"/>
          </a:xfrm>
          <a:custGeom>
            <a:avLst/>
            <a:gdLst/>
            <a:ahLst/>
            <a:cxnLst/>
            <a:rect l="l" t="t" r="r" b="b"/>
            <a:pathLst>
              <a:path w="7315200" h="2819677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397118">
            <a:off x="12134822" y="634819"/>
            <a:ext cx="6199017" cy="2650080"/>
          </a:xfrm>
          <a:custGeom>
            <a:avLst/>
            <a:gdLst/>
            <a:ahLst/>
            <a:cxnLst/>
            <a:rect l="l" t="t" r="r" b="b"/>
            <a:pathLst>
              <a:path w="6199017" h="2650080">
                <a:moveTo>
                  <a:pt x="0" y="0"/>
                </a:moveTo>
                <a:lnTo>
                  <a:pt x="6199017" y="0"/>
                </a:lnTo>
                <a:lnTo>
                  <a:pt x="6199017" y="2650080"/>
                </a:lnTo>
                <a:lnTo>
                  <a:pt x="0" y="2650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50273">
            <a:off x="-323750" y="6458164"/>
            <a:ext cx="4822530" cy="3074363"/>
          </a:xfrm>
          <a:custGeom>
            <a:avLst/>
            <a:gdLst/>
            <a:ahLst/>
            <a:cxnLst/>
            <a:rect l="l" t="t" r="r" b="b"/>
            <a:pathLst>
              <a:path w="4822530" h="3074363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925016" y="0"/>
            <a:ext cx="20697110" cy="13751241"/>
            <a:chOff x="0" y="0"/>
            <a:chExt cx="27596147" cy="183349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409636" y="-395913"/>
            <a:ext cx="7820158" cy="2033578"/>
            <a:chOff x="0" y="0"/>
            <a:chExt cx="2059630" cy="535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842126" y="1973397"/>
            <a:ext cx="6603747" cy="3698099"/>
          </a:xfrm>
          <a:custGeom>
            <a:avLst/>
            <a:gdLst/>
            <a:ahLst/>
            <a:cxnLst/>
            <a:rect l="l" t="t" r="r" b="b"/>
            <a:pathLst>
              <a:path w="6603747" h="3698099">
                <a:moveTo>
                  <a:pt x="0" y="0"/>
                </a:moveTo>
                <a:lnTo>
                  <a:pt x="6603748" y="0"/>
                </a:lnTo>
                <a:lnTo>
                  <a:pt x="6603748" y="3698098"/>
                </a:lnTo>
                <a:lnTo>
                  <a:pt x="0" y="3698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140737" y="6398584"/>
            <a:ext cx="10565605" cy="1691937"/>
          </a:xfrm>
          <a:custGeom>
            <a:avLst/>
            <a:gdLst/>
            <a:ahLst/>
            <a:cxnLst/>
            <a:rect l="l" t="t" r="r" b="b"/>
            <a:pathLst>
              <a:path w="10565605" h="1691937">
                <a:moveTo>
                  <a:pt x="0" y="0"/>
                </a:moveTo>
                <a:lnTo>
                  <a:pt x="10565605" y="0"/>
                </a:lnTo>
                <a:lnTo>
                  <a:pt x="10565605" y="1691937"/>
                </a:lnTo>
                <a:lnTo>
                  <a:pt x="0" y="1691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025194" y="7133337"/>
            <a:ext cx="1630757" cy="957183"/>
          </a:xfrm>
          <a:custGeom>
            <a:avLst/>
            <a:gdLst/>
            <a:ahLst/>
            <a:cxnLst/>
            <a:rect l="l" t="t" r="r" b="b"/>
            <a:pathLst>
              <a:path w="1630757" h="957183">
                <a:moveTo>
                  <a:pt x="0" y="0"/>
                </a:moveTo>
                <a:lnTo>
                  <a:pt x="1630757" y="0"/>
                </a:lnTo>
                <a:lnTo>
                  <a:pt x="1630757" y="957184"/>
                </a:lnTo>
                <a:lnTo>
                  <a:pt x="0" y="957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-723514" y="318934"/>
            <a:ext cx="6709589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5</a:t>
            </a:r>
          </a:p>
        </p:txBody>
      </p:sp>
      <p:sp>
        <p:nvSpPr>
          <p:cNvPr id="17" name="Freeform 17"/>
          <p:cNvSpPr/>
          <p:nvPr/>
        </p:nvSpPr>
        <p:spPr>
          <a:xfrm rot="1397118">
            <a:off x="12134822" y="634819"/>
            <a:ext cx="6199017" cy="2650080"/>
          </a:xfrm>
          <a:custGeom>
            <a:avLst/>
            <a:gdLst/>
            <a:ahLst/>
            <a:cxnLst/>
            <a:rect l="l" t="t" r="r" b="b"/>
            <a:pathLst>
              <a:path w="6199017" h="2650080">
                <a:moveTo>
                  <a:pt x="0" y="0"/>
                </a:moveTo>
                <a:lnTo>
                  <a:pt x="6199017" y="0"/>
                </a:lnTo>
                <a:lnTo>
                  <a:pt x="6199017" y="2650080"/>
                </a:lnTo>
                <a:lnTo>
                  <a:pt x="0" y="2650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395913"/>
            <a:ext cx="7820158" cy="2033578"/>
            <a:chOff x="0" y="0"/>
            <a:chExt cx="2059630" cy="535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986075" y="2151892"/>
            <a:ext cx="5938675" cy="2991608"/>
          </a:xfrm>
          <a:custGeom>
            <a:avLst/>
            <a:gdLst/>
            <a:ahLst/>
            <a:cxnLst/>
            <a:rect l="l" t="t" r="r" b="b"/>
            <a:pathLst>
              <a:path w="5938675" h="2991608">
                <a:moveTo>
                  <a:pt x="0" y="0"/>
                </a:moveTo>
                <a:lnTo>
                  <a:pt x="5938675" y="0"/>
                </a:lnTo>
                <a:lnTo>
                  <a:pt x="5938675" y="2991608"/>
                </a:lnTo>
                <a:lnTo>
                  <a:pt x="0" y="2991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599243" y="5657850"/>
            <a:ext cx="9089513" cy="4360283"/>
          </a:xfrm>
          <a:custGeom>
            <a:avLst/>
            <a:gdLst/>
            <a:ahLst/>
            <a:cxnLst/>
            <a:rect l="l" t="t" r="r" b="b"/>
            <a:pathLst>
              <a:path w="9089513" h="4360283">
                <a:moveTo>
                  <a:pt x="0" y="0"/>
                </a:moveTo>
                <a:lnTo>
                  <a:pt x="9089514" y="0"/>
                </a:lnTo>
                <a:lnTo>
                  <a:pt x="9089514" y="4360283"/>
                </a:lnTo>
                <a:lnTo>
                  <a:pt x="0" y="4360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723514" y="318934"/>
            <a:ext cx="6709589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6</a:t>
            </a:r>
          </a:p>
        </p:txBody>
      </p:sp>
      <p:sp>
        <p:nvSpPr>
          <p:cNvPr id="15" name="Freeform 15"/>
          <p:cNvSpPr/>
          <p:nvPr/>
        </p:nvSpPr>
        <p:spPr>
          <a:xfrm rot="-1967796">
            <a:off x="14280765" y="6440127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4099370" h="411480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5029" y="-1724108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87940" y="1123950"/>
            <a:ext cx="10912120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64309" y="2678204"/>
            <a:ext cx="1642353" cy="1642353"/>
            <a:chOff x="0" y="0"/>
            <a:chExt cx="2189804" cy="218980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693661" y="123825"/>
              <a:ext cx="802481" cy="1899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4309" y="6968622"/>
            <a:ext cx="1642353" cy="164235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83203" y="7092447"/>
            <a:ext cx="804565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19316" y="3063453"/>
            <a:ext cx="14768684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 understanding and cleansing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19316" y="7353871"/>
            <a:ext cx="9080040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feature engineering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64309" y="4823413"/>
            <a:ext cx="1642353" cy="164235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11168" y="5208662"/>
            <a:ext cx="5957346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 Merge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83203" y="4947238"/>
            <a:ext cx="804565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64678" y="-1179623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7506893" y="2024444"/>
            <a:ext cx="8865004" cy="5717927"/>
          </a:xfrm>
          <a:custGeom>
            <a:avLst/>
            <a:gdLst/>
            <a:ahLst/>
            <a:cxnLst/>
            <a:rect l="l" t="t" r="r" b="b"/>
            <a:pathLst>
              <a:path w="8865004" h="5717927">
                <a:moveTo>
                  <a:pt x="0" y="0"/>
                </a:moveTo>
                <a:lnTo>
                  <a:pt x="8865004" y="0"/>
                </a:lnTo>
                <a:lnTo>
                  <a:pt x="8865004" y="5717927"/>
                </a:lnTo>
                <a:lnTo>
                  <a:pt x="0" y="5717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058509" y="8319817"/>
            <a:ext cx="5761773" cy="1498309"/>
            <a:chOff x="0" y="0"/>
            <a:chExt cx="1517504" cy="394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7504" cy="394616"/>
            </a:xfrm>
            <a:custGeom>
              <a:avLst/>
              <a:gdLst/>
              <a:ahLst/>
              <a:cxnLst/>
              <a:rect l="l" t="t" r="r" b="b"/>
              <a:pathLst>
                <a:path w="1517504" h="394616">
                  <a:moveTo>
                    <a:pt x="68527" y="0"/>
                  </a:moveTo>
                  <a:lnTo>
                    <a:pt x="1448977" y="0"/>
                  </a:lnTo>
                  <a:cubicBezTo>
                    <a:pt x="1486823" y="0"/>
                    <a:pt x="1517504" y="30681"/>
                    <a:pt x="1517504" y="68527"/>
                  </a:cubicBezTo>
                  <a:lnTo>
                    <a:pt x="1517504" y="326089"/>
                  </a:lnTo>
                  <a:cubicBezTo>
                    <a:pt x="1517504" y="344264"/>
                    <a:pt x="1510284" y="361694"/>
                    <a:pt x="1497433" y="374545"/>
                  </a:cubicBezTo>
                  <a:cubicBezTo>
                    <a:pt x="1484581" y="387397"/>
                    <a:pt x="1467151" y="394616"/>
                    <a:pt x="1448977" y="394616"/>
                  </a:cubicBezTo>
                  <a:lnTo>
                    <a:pt x="68527" y="394616"/>
                  </a:lnTo>
                  <a:cubicBezTo>
                    <a:pt x="30681" y="394616"/>
                    <a:pt x="0" y="363936"/>
                    <a:pt x="0" y="326089"/>
                  </a:cubicBezTo>
                  <a:lnTo>
                    <a:pt x="0" y="68527"/>
                  </a:lnTo>
                  <a:cubicBezTo>
                    <a:pt x="0" y="30681"/>
                    <a:pt x="30681" y="0"/>
                    <a:pt x="68527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318084" y="468874"/>
            <a:ext cx="5242623" cy="1241244"/>
          </a:xfrm>
          <a:custGeom>
            <a:avLst/>
            <a:gdLst/>
            <a:ahLst/>
            <a:cxnLst/>
            <a:rect l="l" t="t" r="r" b="b"/>
            <a:pathLst>
              <a:path w="5242623" h="1241244">
                <a:moveTo>
                  <a:pt x="0" y="0"/>
                </a:moveTo>
                <a:lnTo>
                  <a:pt x="5242623" y="0"/>
                </a:lnTo>
                <a:lnTo>
                  <a:pt x="5242623" y="1241245"/>
                </a:lnTo>
                <a:lnTo>
                  <a:pt x="0" y="1241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895426" y="8623201"/>
            <a:ext cx="4087938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Missing values percentage for a number of features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2409636" y="-191982"/>
            <a:ext cx="8323329" cy="2229256"/>
            <a:chOff x="0" y="0"/>
            <a:chExt cx="2192153" cy="5871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92153" cy="587129"/>
            </a:xfrm>
            <a:custGeom>
              <a:avLst/>
              <a:gdLst/>
              <a:ahLst/>
              <a:cxnLst/>
              <a:rect l="l" t="t" r="r" b="b"/>
              <a:pathLst>
                <a:path w="2192153" h="587129">
                  <a:moveTo>
                    <a:pt x="47437" y="0"/>
                  </a:moveTo>
                  <a:lnTo>
                    <a:pt x="2144715" y="0"/>
                  </a:lnTo>
                  <a:cubicBezTo>
                    <a:pt x="2157296" y="0"/>
                    <a:pt x="2169362" y="4998"/>
                    <a:pt x="2178259" y="13894"/>
                  </a:cubicBezTo>
                  <a:cubicBezTo>
                    <a:pt x="2187155" y="22790"/>
                    <a:pt x="2192153" y="34856"/>
                    <a:pt x="2192153" y="47437"/>
                  </a:cubicBezTo>
                  <a:lnTo>
                    <a:pt x="2192153" y="539692"/>
                  </a:lnTo>
                  <a:cubicBezTo>
                    <a:pt x="2192153" y="552273"/>
                    <a:pt x="2187155" y="564339"/>
                    <a:pt x="2178259" y="573235"/>
                  </a:cubicBezTo>
                  <a:cubicBezTo>
                    <a:pt x="2169362" y="582131"/>
                    <a:pt x="2157296" y="587129"/>
                    <a:pt x="2144715" y="587129"/>
                  </a:cubicBezTo>
                  <a:lnTo>
                    <a:pt x="47437" y="587129"/>
                  </a:lnTo>
                  <a:cubicBezTo>
                    <a:pt x="34856" y="587129"/>
                    <a:pt x="22790" y="582131"/>
                    <a:pt x="13894" y="573235"/>
                  </a:cubicBezTo>
                  <a:cubicBezTo>
                    <a:pt x="4998" y="564339"/>
                    <a:pt x="0" y="552273"/>
                    <a:pt x="0" y="539692"/>
                  </a:cubicBezTo>
                  <a:lnTo>
                    <a:pt x="0" y="47437"/>
                  </a:lnTo>
                  <a:cubicBezTo>
                    <a:pt x="0" y="34856"/>
                    <a:pt x="4998" y="22790"/>
                    <a:pt x="13894" y="13894"/>
                  </a:cubicBezTo>
                  <a:cubicBezTo>
                    <a:pt x="22790" y="4998"/>
                    <a:pt x="34856" y="0"/>
                    <a:pt x="47437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92153" cy="625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-456334" y="130165"/>
            <a:ext cx="670958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sp>
        <p:nvSpPr>
          <p:cNvPr id="19" name="Freeform 19"/>
          <p:cNvSpPr/>
          <p:nvPr/>
        </p:nvSpPr>
        <p:spPr>
          <a:xfrm rot="-4932586">
            <a:off x="-924871" y="6899915"/>
            <a:ext cx="4689852" cy="4338113"/>
          </a:xfrm>
          <a:custGeom>
            <a:avLst/>
            <a:gdLst/>
            <a:ahLst/>
            <a:cxnLst/>
            <a:rect l="l" t="t" r="r" b="b"/>
            <a:pathLst>
              <a:path w="4689852" h="4338113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3430" y="-418285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6727448" y="412598"/>
            <a:ext cx="5242623" cy="1241244"/>
          </a:xfrm>
          <a:custGeom>
            <a:avLst/>
            <a:gdLst/>
            <a:ahLst/>
            <a:cxnLst/>
            <a:rect l="l" t="t" r="r" b="b"/>
            <a:pathLst>
              <a:path w="5242623" h="1241244">
                <a:moveTo>
                  <a:pt x="0" y="0"/>
                </a:moveTo>
                <a:lnTo>
                  <a:pt x="5242623" y="0"/>
                </a:lnTo>
                <a:lnTo>
                  <a:pt x="5242623" y="1241244"/>
                </a:lnTo>
                <a:lnTo>
                  <a:pt x="0" y="124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409636" y="-191982"/>
            <a:ext cx="8323329" cy="2229256"/>
            <a:chOff x="0" y="0"/>
            <a:chExt cx="2192153" cy="5871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92153" cy="587129"/>
            </a:xfrm>
            <a:custGeom>
              <a:avLst/>
              <a:gdLst/>
              <a:ahLst/>
              <a:cxnLst/>
              <a:rect l="l" t="t" r="r" b="b"/>
              <a:pathLst>
                <a:path w="2192153" h="587129">
                  <a:moveTo>
                    <a:pt x="47437" y="0"/>
                  </a:moveTo>
                  <a:lnTo>
                    <a:pt x="2144715" y="0"/>
                  </a:lnTo>
                  <a:cubicBezTo>
                    <a:pt x="2157296" y="0"/>
                    <a:pt x="2169362" y="4998"/>
                    <a:pt x="2178259" y="13894"/>
                  </a:cubicBezTo>
                  <a:cubicBezTo>
                    <a:pt x="2187155" y="22790"/>
                    <a:pt x="2192153" y="34856"/>
                    <a:pt x="2192153" y="47437"/>
                  </a:cubicBezTo>
                  <a:lnTo>
                    <a:pt x="2192153" y="539692"/>
                  </a:lnTo>
                  <a:cubicBezTo>
                    <a:pt x="2192153" y="552273"/>
                    <a:pt x="2187155" y="564339"/>
                    <a:pt x="2178259" y="573235"/>
                  </a:cubicBezTo>
                  <a:cubicBezTo>
                    <a:pt x="2169362" y="582131"/>
                    <a:pt x="2157296" y="587129"/>
                    <a:pt x="2144715" y="587129"/>
                  </a:cubicBezTo>
                  <a:lnTo>
                    <a:pt x="47437" y="587129"/>
                  </a:lnTo>
                  <a:cubicBezTo>
                    <a:pt x="34856" y="587129"/>
                    <a:pt x="22790" y="582131"/>
                    <a:pt x="13894" y="573235"/>
                  </a:cubicBezTo>
                  <a:cubicBezTo>
                    <a:pt x="4998" y="564339"/>
                    <a:pt x="0" y="552273"/>
                    <a:pt x="0" y="539692"/>
                  </a:cubicBezTo>
                  <a:lnTo>
                    <a:pt x="0" y="47437"/>
                  </a:lnTo>
                  <a:cubicBezTo>
                    <a:pt x="0" y="34856"/>
                    <a:pt x="4998" y="22790"/>
                    <a:pt x="13894" y="13894"/>
                  </a:cubicBezTo>
                  <a:cubicBezTo>
                    <a:pt x="22790" y="4998"/>
                    <a:pt x="34856" y="0"/>
                    <a:pt x="47437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92153" cy="625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4932586">
            <a:off x="-924871" y="6899915"/>
            <a:ext cx="4689852" cy="4338113"/>
          </a:xfrm>
          <a:custGeom>
            <a:avLst/>
            <a:gdLst/>
            <a:ahLst/>
            <a:cxnLst/>
            <a:rect l="l" t="t" r="r" b="b"/>
            <a:pathLst>
              <a:path w="4689852" h="4338113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483910" y="2249926"/>
            <a:ext cx="8972323" cy="5787148"/>
          </a:xfrm>
          <a:custGeom>
            <a:avLst/>
            <a:gdLst/>
            <a:ahLst/>
            <a:cxnLst/>
            <a:rect l="l" t="t" r="r" b="b"/>
            <a:pathLst>
              <a:path w="8972323" h="5787148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-456334" y="130165"/>
            <a:ext cx="670958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989246" y="412598"/>
            <a:ext cx="4270054" cy="1369202"/>
          </a:xfrm>
          <a:custGeom>
            <a:avLst/>
            <a:gdLst/>
            <a:ahLst/>
            <a:cxnLst/>
            <a:rect l="l" t="t" r="r" b="b"/>
            <a:pathLst>
              <a:path w="4270054" h="1369202">
                <a:moveTo>
                  <a:pt x="0" y="0"/>
                </a:moveTo>
                <a:lnTo>
                  <a:pt x="4270054" y="0"/>
                </a:lnTo>
                <a:lnTo>
                  <a:pt x="4270054" y="1369202"/>
                </a:lnTo>
                <a:lnTo>
                  <a:pt x="0" y="1369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2229646" y="466482"/>
            <a:ext cx="4087938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+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058509" y="8319817"/>
            <a:ext cx="5761773" cy="1498309"/>
            <a:chOff x="0" y="0"/>
            <a:chExt cx="1517504" cy="3946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17504" cy="394616"/>
            </a:xfrm>
            <a:custGeom>
              <a:avLst/>
              <a:gdLst/>
              <a:ahLst/>
              <a:cxnLst/>
              <a:rect l="l" t="t" r="r" b="b"/>
              <a:pathLst>
                <a:path w="1517504" h="394616">
                  <a:moveTo>
                    <a:pt x="68527" y="0"/>
                  </a:moveTo>
                  <a:lnTo>
                    <a:pt x="1448977" y="0"/>
                  </a:lnTo>
                  <a:cubicBezTo>
                    <a:pt x="1486823" y="0"/>
                    <a:pt x="1517504" y="30681"/>
                    <a:pt x="1517504" y="68527"/>
                  </a:cubicBezTo>
                  <a:lnTo>
                    <a:pt x="1517504" y="326089"/>
                  </a:lnTo>
                  <a:cubicBezTo>
                    <a:pt x="1517504" y="344264"/>
                    <a:pt x="1510284" y="361694"/>
                    <a:pt x="1497433" y="374545"/>
                  </a:cubicBezTo>
                  <a:cubicBezTo>
                    <a:pt x="1484581" y="387397"/>
                    <a:pt x="1467151" y="394616"/>
                    <a:pt x="1448977" y="394616"/>
                  </a:cubicBezTo>
                  <a:lnTo>
                    <a:pt x="68527" y="394616"/>
                  </a:lnTo>
                  <a:cubicBezTo>
                    <a:pt x="30681" y="394616"/>
                    <a:pt x="0" y="363936"/>
                    <a:pt x="0" y="326089"/>
                  </a:cubicBezTo>
                  <a:lnTo>
                    <a:pt x="0" y="68527"/>
                  </a:lnTo>
                  <a:cubicBezTo>
                    <a:pt x="0" y="30681"/>
                    <a:pt x="30681" y="0"/>
                    <a:pt x="68527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95426" y="8623201"/>
            <a:ext cx="4087938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Missing values percentage for a number of features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3430" y="-418285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8323329" cy="2229256"/>
            <a:chOff x="0" y="0"/>
            <a:chExt cx="2192153" cy="5871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2153" cy="587129"/>
            </a:xfrm>
            <a:custGeom>
              <a:avLst/>
              <a:gdLst/>
              <a:ahLst/>
              <a:cxnLst/>
              <a:rect l="l" t="t" r="r" b="b"/>
              <a:pathLst>
                <a:path w="2192153" h="587129">
                  <a:moveTo>
                    <a:pt x="47437" y="0"/>
                  </a:moveTo>
                  <a:lnTo>
                    <a:pt x="2144715" y="0"/>
                  </a:lnTo>
                  <a:cubicBezTo>
                    <a:pt x="2157296" y="0"/>
                    <a:pt x="2169362" y="4998"/>
                    <a:pt x="2178259" y="13894"/>
                  </a:cubicBezTo>
                  <a:cubicBezTo>
                    <a:pt x="2187155" y="22790"/>
                    <a:pt x="2192153" y="34856"/>
                    <a:pt x="2192153" y="47437"/>
                  </a:cubicBezTo>
                  <a:lnTo>
                    <a:pt x="2192153" y="539692"/>
                  </a:lnTo>
                  <a:cubicBezTo>
                    <a:pt x="2192153" y="552273"/>
                    <a:pt x="2187155" y="564339"/>
                    <a:pt x="2178259" y="573235"/>
                  </a:cubicBezTo>
                  <a:cubicBezTo>
                    <a:pt x="2169362" y="582131"/>
                    <a:pt x="2157296" y="587129"/>
                    <a:pt x="2144715" y="587129"/>
                  </a:cubicBezTo>
                  <a:lnTo>
                    <a:pt x="47437" y="587129"/>
                  </a:lnTo>
                  <a:cubicBezTo>
                    <a:pt x="34856" y="587129"/>
                    <a:pt x="22790" y="582131"/>
                    <a:pt x="13894" y="573235"/>
                  </a:cubicBezTo>
                  <a:cubicBezTo>
                    <a:pt x="4998" y="564339"/>
                    <a:pt x="0" y="552273"/>
                    <a:pt x="0" y="539692"/>
                  </a:cubicBezTo>
                  <a:lnTo>
                    <a:pt x="0" y="47437"/>
                  </a:lnTo>
                  <a:cubicBezTo>
                    <a:pt x="0" y="34856"/>
                    <a:pt x="4998" y="22790"/>
                    <a:pt x="13894" y="13894"/>
                  </a:cubicBezTo>
                  <a:cubicBezTo>
                    <a:pt x="22790" y="4998"/>
                    <a:pt x="34856" y="0"/>
                    <a:pt x="47437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92153" cy="625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456334" y="130165"/>
            <a:ext cx="670958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9315677" y="2836959"/>
            <a:ext cx="8972323" cy="5787148"/>
          </a:xfrm>
          <a:custGeom>
            <a:avLst/>
            <a:gdLst/>
            <a:ahLst/>
            <a:cxnLst/>
            <a:rect l="l" t="t" r="r" b="b"/>
            <a:pathLst>
              <a:path w="8972323" h="5787148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2836959"/>
            <a:ext cx="8972323" cy="5787148"/>
          </a:xfrm>
          <a:custGeom>
            <a:avLst/>
            <a:gdLst/>
            <a:ahLst/>
            <a:cxnLst/>
            <a:rect l="l" t="t" r="r" b="b"/>
            <a:pathLst>
              <a:path w="8972323" h="5787148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752028" y="8788523"/>
            <a:ext cx="5249619" cy="1365127"/>
            <a:chOff x="0" y="0"/>
            <a:chExt cx="1517504" cy="3946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17504" cy="394616"/>
            </a:xfrm>
            <a:custGeom>
              <a:avLst/>
              <a:gdLst/>
              <a:ahLst/>
              <a:cxnLst/>
              <a:rect l="l" t="t" r="r" b="b"/>
              <a:pathLst>
                <a:path w="1517504" h="394616">
                  <a:moveTo>
                    <a:pt x="75213" y="0"/>
                  </a:moveTo>
                  <a:lnTo>
                    <a:pt x="1442291" y="0"/>
                  </a:lnTo>
                  <a:cubicBezTo>
                    <a:pt x="1483830" y="0"/>
                    <a:pt x="1517504" y="33674"/>
                    <a:pt x="1517504" y="75213"/>
                  </a:cubicBezTo>
                  <a:lnTo>
                    <a:pt x="1517504" y="319404"/>
                  </a:lnTo>
                  <a:cubicBezTo>
                    <a:pt x="1517504" y="360943"/>
                    <a:pt x="1483830" y="394616"/>
                    <a:pt x="1442291" y="394616"/>
                  </a:cubicBezTo>
                  <a:lnTo>
                    <a:pt x="75213" y="394616"/>
                  </a:lnTo>
                  <a:cubicBezTo>
                    <a:pt x="33674" y="394616"/>
                    <a:pt x="0" y="360943"/>
                    <a:pt x="0" y="319404"/>
                  </a:cubicBezTo>
                  <a:lnTo>
                    <a:pt x="0" y="75213"/>
                  </a:lnTo>
                  <a:cubicBezTo>
                    <a:pt x="0" y="33674"/>
                    <a:pt x="33674" y="0"/>
                    <a:pt x="75213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14554" y="9260309"/>
            <a:ext cx="3724569" cy="37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186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BEFORE MERGE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177029" y="8788523"/>
            <a:ext cx="5249619" cy="1365127"/>
            <a:chOff x="0" y="0"/>
            <a:chExt cx="1517504" cy="3946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17504" cy="394616"/>
            </a:xfrm>
            <a:custGeom>
              <a:avLst/>
              <a:gdLst/>
              <a:ahLst/>
              <a:cxnLst/>
              <a:rect l="l" t="t" r="r" b="b"/>
              <a:pathLst>
                <a:path w="1517504" h="394616">
                  <a:moveTo>
                    <a:pt x="75213" y="0"/>
                  </a:moveTo>
                  <a:lnTo>
                    <a:pt x="1442291" y="0"/>
                  </a:lnTo>
                  <a:cubicBezTo>
                    <a:pt x="1483830" y="0"/>
                    <a:pt x="1517504" y="33674"/>
                    <a:pt x="1517504" y="75213"/>
                  </a:cubicBezTo>
                  <a:lnTo>
                    <a:pt x="1517504" y="319404"/>
                  </a:lnTo>
                  <a:cubicBezTo>
                    <a:pt x="1517504" y="360943"/>
                    <a:pt x="1483830" y="394616"/>
                    <a:pt x="1442291" y="394616"/>
                  </a:cubicBezTo>
                  <a:lnTo>
                    <a:pt x="75213" y="394616"/>
                  </a:lnTo>
                  <a:cubicBezTo>
                    <a:pt x="33674" y="394616"/>
                    <a:pt x="0" y="360943"/>
                    <a:pt x="0" y="319404"/>
                  </a:cubicBezTo>
                  <a:lnTo>
                    <a:pt x="0" y="75213"/>
                  </a:lnTo>
                  <a:cubicBezTo>
                    <a:pt x="0" y="33674"/>
                    <a:pt x="33674" y="0"/>
                    <a:pt x="75213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939554" y="9260309"/>
            <a:ext cx="3724569" cy="37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186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AFTER MERGE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3430" y="-418285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8323329" cy="2229256"/>
            <a:chOff x="0" y="0"/>
            <a:chExt cx="2192153" cy="5871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2153" cy="587129"/>
            </a:xfrm>
            <a:custGeom>
              <a:avLst/>
              <a:gdLst/>
              <a:ahLst/>
              <a:cxnLst/>
              <a:rect l="l" t="t" r="r" b="b"/>
              <a:pathLst>
                <a:path w="2192153" h="587129">
                  <a:moveTo>
                    <a:pt x="47437" y="0"/>
                  </a:moveTo>
                  <a:lnTo>
                    <a:pt x="2144715" y="0"/>
                  </a:lnTo>
                  <a:cubicBezTo>
                    <a:pt x="2157296" y="0"/>
                    <a:pt x="2169362" y="4998"/>
                    <a:pt x="2178259" y="13894"/>
                  </a:cubicBezTo>
                  <a:cubicBezTo>
                    <a:pt x="2187155" y="22790"/>
                    <a:pt x="2192153" y="34856"/>
                    <a:pt x="2192153" y="47437"/>
                  </a:cubicBezTo>
                  <a:lnTo>
                    <a:pt x="2192153" y="539692"/>
                  </a:lnTo>
                  <a:cubicBezTo>
                    <a:pt x="2192153" y="552273"/>
                    <a:pt x="2187155" y="564339"/>
                    <a:pt x="2178259" y="573235"/>
                  </a:cubicBezTo>
                  <a:cubicBezTo>
                    <a:pt x="2169362" y="582131"/>
                    <a:pt x="2157296" y="587129"/>
                    <a:pt x="2144715" y="587129"/>
                  </a:cubicBezTo>
                  <a:lnTo>
                    <a:pt x="47437" y="587129"/>
                  </a:lnTo>
                  <a:cubicBezTo>
                    <a:pt x="34856" y="587129"/>
                    <a:pt x="22790" y="582131"/>
                    <a:pt x="13894" y="573235"/>
                  </a:cubicBezTo>
                  <a:cubicBezTo>
                    <a:pt x="4998" y="564339"/>
                    <a:pt x="0" y="552273"/>
                    <a:pt x="0" y="539692"/>
                  </a:cubicBezTo>
                  <a:lnTo>
                    <a:pt x="0" y="47437"/>
                  </a:lnTo>
                  <a:cubicBezTo>
                    <a:pt x="0" y="34856"/>
                    <a:pt x="4998" y="22790"/>
                    <a:pt x="13894" y="13894"/>
                  </a:cubicBezTo>
                  <a:cubicBezTo>
                    <a:pt x="22790" y="4998"/>
                    <a:pt x="34856" y="0"/>
                    <a:pt x="47437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92153" cy="625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456334" y="130165"/>
            <a:ext cx="670958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 engIneerIng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587036" y="3308762"/>
            <a:ext cx="5326657" cy="1834738"/>
          </a:xfrm>
          <a:custGeom>
            <a:avLst/>
            <a:gdLst/>
            <a:ahLst/>
            <a:cxnLst/>
            <a:rect l="l" t="t" r="r" b="b"/>
            <a:pathLst>
              <a:path w="5326657" h="1834738">
                <a:moveTo>
                  <a:pt x="0" y="0"/>
                </a:moveTo>
                <a:lnTo>
                  <a:pt x="5326657" y="0"/>
                </a:lnTo>
                <a:lnTo>
                  <a:pt x="5326657" y="1834738"/>
                </a:lnTo>
                <a:lnTo>
                  <a:pt x="0" y="183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87036" y="5143500"/>
            <a:ext cx="5326657" cy="1270492"/>
          </a:xfrm>
          <a:custGeom>
            <a:avLst/>
            <a:gdLst/>
            <a:ahLst/>
            <a:cxnLst/>
            <a:rect l="l" t="t" r="r" b="b"/>
            <a:pathLst>
              <a:path w="5326657" h="1270492">
                <a:moveTo>
                  <a:pt x="0" y="0"/>
                </a:moveTo>
                <a:lnTo>
                  <a:pt x="5326657" y="0"/>
                </a:lnTo>
                <a:lnTo>
                  <a:pt x="5326657" y="1270492"/>
                </a:lnTo>
                <a:lnTo>
                  <a:pt x="0" y="1270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587036" y="6943562"/>
            <a:ext cx="5326657" cy="1385160"/>
            <a:chOff x="0" y="0"/>
            <a:chExt cx="1517504" cy="3946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17504" cy="394616"/>
            </a:xfrm>
            <a:custGeom>
              <a:avLst/>
              <a:gdLst/>
              <a:ahLst/>
              <a:cxnLst/>
              <a:rect l="l" t="t" r="r" b="b"/>
              <a:pathLst>
                <a:path w="1517504" h="394616">
                  <a:moveTo>
                    <a:pt x="74125" y="0"/>
                  </a:moveTo>
                  <a:lnTo>
                    <a:pt x="1443379" y="0"/>
                  </a:lnTo>
                  <a:cubicBezTo>
                    <a:pt x="1484317" y="0"/>
                    <a:pt x="1517504" y="33187"/>
                    <a:pt x="1517504" y="74125"/>
                  </a:cubicBezTo>
                  <a:lnTo>
                    <a:pt x="1517504" y="320492"/>
                  </a:lnTo>
                  <a:cubicBezTo>
                    <a:pt x="1517504" y="340151"/>
                    <a:pt x="1509694" y="359005"/>
                    <a:pt x="1495793" y="372906"/>
                  </a:cubicBezTo>
                  <a:cubicBezTo>
                    <a:pt x="1481892" y="386807"/>
                    <a:pt x="1463038" y="394616"/>
                    <a:pt x="1443379" y="394616"/>
                  </a:cubicBezTo>
                  <a:lnTo>
                    <a:pt x="74125" y="394616"/>
                  </a:lnTo>
                  <a:cubicBezTo>
                    <a:pt x="33187" y="394616"/>
                    <a:pt x="0" y="361430"/>
                    <a:pt x="0" y="320492"/>
                  </a:cubicBezTo>
                  <a:lnTo>
                    <a:pt x="0" y="74125"/>
                  </a:lnTo>
                  <a:cubicBezTo>
                    <a:pt x="0" y="33187"/>
                    <a:pt x="33187" y="0"/>
                    <a:pt x="74125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17504" cy="432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60751" y="7229245"/>
            <a:ext cx="3779227" cy="76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Shape before merge was:</a:t>
            </a:r>
          </a:p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8800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79320" y="401009"/>
            <a:ext cx="5326657" cy="3105230"/>
            <a:chOff x="0" y="0"/>
            <a:chExt cx="7102210" cy="41403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02210" cy="2446317"/>
            </a:xfrm>
            <a:custGeom>
              <a:avLst/>
              <a:gdLst/>
              <a:ahLst/>
              <a:cxnLst/>
              <a:rect l="l" t="t" r="r" b="b"/>
              <a:pathLst>
                <a:path w="7102210" h="2446317">
                  <a:moveTo>
                    <a:pt x="0" y="0"/>
                  </a:moveTo>
                  <a:lnTo>
                    <a:pt x="7102210" y="0"/>
                  </a:lnTo>
                  <a:lnTo>
                    <a:pt x="7102210" y="2446317"/>
                  </a:lnTo>
                  <a:lnTo>
                    <a:pt x="0" y="244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2446317"/>
              <a:ext cx="7102210" cy="1693990"/>
            </a:xfrm>
            <a:custGeom>
              <a:avLst/>
              <a:gdLst/>
              <a:ahLst/>
              <a:cxnLst/>
              <a:rect l="l" t="t" r="r" b="b"/>
              <a:pathLst>
                <a:path w="7102210" h="1693990">
                  <a:moveTo>
                    <a:pt x="0" y="0"/>
                  </a:moveTo>
                  <a:lnTo>
                    <a:pt x="7102210" y="0"/>
                  </a:lnTo>
                  <a:lnTo>
                    <a:pt x="7102210" y="1693990"/>
                  </a:lnTo>
                  <a:lnTo>
                    <a:pt x="0" y="1693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7879320" y="5823903"/>
            <a:ext cx="5326657" cy="834385"/>
          </a:xfrm>
          <a:custGeom>
            <a:avLst/>
            <a:gdLst/>
            <a:ahLst/>
            <a:cxnLst/>
            <a:rect l="l" t="t" r="r" b="b"/>
            <a:pathLst>
              <a:path w="5326657" h="834385">
                <a:moveTo>
                  <a:pt x="0" y="0"/>
                </a:moveTo>
                <a:lnTo>
                  <a:pt x="5326657" y="0"/>
                </a:lnTo>
                <a:lnTo>
                  <a:pt x="5326657" y="834385"/>
                </a:lnTo>
                <a:lnTo>
                  <a:pt x="0" y="834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879320" y="3989165"/>
            <a:ext cx="5326657" cy="1834738"/>
          </a:xfrm>
          <a:custGeom>
            <a:avLst/>
            <a:gdLst/>
            <a:ahLst/>
            <a:cxnLst/>
            <a:rect l="l" t="t" r="r" b="b"/>
            <a:pathLst>
              <a:path w="5326657" h="1834738">
                <a:moveTo>
                  <a:pt x="0" y="0"/>
                </a:moveTo>
                <a:lnTo>
                  <a:pt x="5326657" y="0"/>
                </a:lnTo>
                <a:lnTo>
                  <a:pt x="5326657" y="1834738"/>
                </a:lnTo>
                <a:lnTo>
                  <a:pt x="0" y="1834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879320" y="7329165"/>
            <a:ext cx="5326657" cy="1261140"/>
          </a:xfrm>
          <a:custGeom>
            <a:avLst/>
            <a:gdLst/>
            <a:ahLst/>
            <a:cxnLst/>
            <a:rect l="l" t="t" r="r" b="b"/>
            <a:pathLst>
              <a:path w="5326657" h="1261140">
                <a:moveTo>
                  <a:pt x="0" y="0"/>
                </a:moveTo>
                <a:lnTo>
                  <a:pt x="5326657" y="0"/>
                </a:lnTo>
                <a:lnTo>
                  <a:pt x="5326657" y="1261140"/>
                </a:lnTo>
                <a:lnTo>
                  <a:pt x="0" y="1261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5473" y="3154161"/>
            <a:ext cx="4087938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+</a:t>
            </a:r>
          </a:p>
        </p:txBody>
      </p:sp>
      <p:sp>
        <p:nvSpPr>
          <p:cNvPr id="26" name="Freeform 26"/>
          <p:cNvSpPr/>
          <p:nvPr/>
        </p:nvSpPr>
        <p:spPr>
          <a:xfrm>
            <a:off x="7879320" y="8542680"/>
            <a:ext cx="5326657" cy="1343312"/>
          </a:xfrm>
          <a:custGeom>
            <a:avLst/>
            <a:gdLst/>
            <a:ahLst/>
            <a:cxnLst/>
            <a:rect l="l" t="t" r="r" b="b"/>
            <a:pathLst>
              <a:path w="5326657" h="1343312">
                <a:moveTo>
                  <a:pt x="0" y="0"/>
                </a:moveTo>
                <a:lnTo>
                  <a:pt x="5326657" y="0"/>
                </a:lnTo>
                <a:lnTo>
                  <a:pt x="5326657" y="1343311"/>
                </a:lnTo>
                <a:lnTo>
                  <a:pt x="0" y="13433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0285473" y="6429516"/>
            <a:ext cx="4087938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9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+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617583" y="7448693"/>
            <a:ext cx="4670417" cy="1197711"/>
            <a:chOff x="0" y="0"/>
            <a:chExt cx="1330549" cy="34121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30549" cy="341214"/>
            </a:xfrm>
            <a:custGeom>
              <a:avLst/>
              <a:gdLst/>
              <a:ahLst/>
              <a:cxnLst/>
              <a:rect l="l" t="t" r="r" b="b"/>
              <a:pathLst>
                <a:path w="1330549" h="341214">
                  <a:moveTo>
                    <a:pt x="84540" y="0"/>
                  </a:moveTo>
                  <a:lnTo>
                    <a:pt x="1246008" y="0"/>
                  </a:lnTo>
                  <a:cubicBezTo>
                    <a:pt x="1292699" y="0"/>
                    <a:pt x="1330549" y="37850"/>
                    <a:pt x="1330549" y="84540"/>
                  </a:cubicBezTo>
                  <a:lnTo>
                    <a:pt x="1330549" y="256674"/>
                  </a:lnTo>
                  <a:cubicBezTo>
                    <a:pt x="1330549" y="303364"/>
                    <a:pt x="1292699" y="341214"/>
                    <a:pt x="1246008" y="341214"/>
                  </a:cubicBezTo>
                  <a:lnTo>
                    <a:pt x="84540" y="341214"/>
                  </a:lnTo>
                  <a:cubicBezTo>
                    <a:pt x="37850" y="341214"/>
                    <a:pt x="0" y="303364"/>
                    <a:pt x="0" y="256674"/>
                  </a:cubicBezTo>
                  <a:lnTo>
                    <a:pt x="0" y="84540"/>
                  </a:lnTo>
                  <a:cubicBezTo>
                    <a:pt x="0" y="37850"/>
                    <a:pt x="37850" y="0"/>
                    <a:pt x="8454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330549" cy="379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840381" y="7588517"/>
            <a:ext cx="4224822" cy="76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Shape after merge Became:</a:t>
            </a:r>
          </a:p>
          <a:p>
            <a:pPr algn="ctr">
              <a:lnSpc>
                <a:spcPts val="3106"/>
              </a:lnSpc>
            </a:pPr>
            <a:r>
              <a:rPr lang="en-US" sz="2218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19700</a:t>
            </a:r>
          </a:p>
        </p:txBody>
      </p:sp>
      <p:sp>
        <p:nvSpPr>
          <p:cNvPr id="32" name="Freeform 32"/>
          <p:cNvSpPr/>
          <p:nvPr/>
        </p:nvSpPr>
        <p:spPr>
          <a:xfrm rot="9539465">
            <a:off x="13505615" y="9117302"/>
            <a:ext cx="1735593" cy="924203"/>
          </a:xfrm>
          <a:custGeom>
            <a:avLst/>
            <a:gdLst/>
            <a:ahLst/>
            <a:cxnLst/>
            <a:rect l="l" t="t" r="r" b="b"/>
            <a:pathLst>
              <a:path w="1735593" h="924203">
                <a:moveTo>
                  <a:pt x="0" y="0"/>
                </a:moveTo>
                <a:lnTo>
                  <a:pt x="1735593" y="0"/>
                </a:lnTo>
                <a:lnTo>
                  <a:pt x="1735593" y="924204"/>
                </a:lnTo>
                <a:lnTo>
                  <a:pt x="0" y="92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8755218">
            <a:off x="14653082" y="-453931"/>
            <a:ext cx="4689852" cy="4338113"/>
          </a:xfrm>
          <a:custGeom>
            <a:avLst/>
            <a:gdLst/>
            <a:ahLst/>
            <a:cxnLst/>
            <a:rect l="l" t="t" r="r" b="b"/>
            <a:pathLst>
              <a:path w="4689852" h="4338113">
                <a:moveTo>
                  <a:pt x="0" y="0"/>
                </a:moveTo>
                <a:lnTo>
                  <a:pt x="4689851" y="0"/>
                </a:lnTo>
                <a:lnTo>
                  <a:pt x="4689851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76469" y="1028700"/>
            <a:ext cx="14335062" cy="8229600"/>
            <a:chOff x="0" y="0"/>
            <a:chExt cx="3775489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5489" cy="2167467"/>
            </a:xfrm>
            <a:custGeom>
              <a:avLst/>
              <a:gdLst/>
              <a:ahLst/>
              <a:cxnLst/>
              <a:rect l="l" t="t" r="r" b="b"/>
              <a:pathLst>
                <a:path w="3775489" h="2167467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18470" y="1301006"/>
            <a:ext cx="13820706" cy="7684988"/>
            <a:chOff x="0" y="0"/>
            <a:chExt cx="3640021" cy="2024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40021" cy="2024030"/>
            </a:xfrm>
            <a:custGeom>
              <a:avLst/>
              <a:gdLst/>
              <a:ahLst/>
              <a:cxnLst/>
              <a:rect l="l" t="t" r="r" b="b"/>
              <a:pathLst>
                <a:path w="3640021" h="2024030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67860" y="1948449"/>
            <a:ext cx="12552280" cy="6390101"/>
            <a:chOff x="0" y="0"/>
            <a:chExt cx="3305950" cy="168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05950" cy="1682990"/>
            </a:xfrm>
            <a:custGeom>
              <a:avLst/>
              <a:gdLst/>
              <a:ahLst/>
              <a:cxnLst/>
              <a:rect l="l" t="t" r="r" b="b"/>
              <a:pathLst>
                <a:path w="3305950" h="168299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962467" y="3778449"/>
            <a:ext cx="12332713" cy="285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sz="1034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Data</a:t>
            </a:r>
          </a:p>
          <a:p>
            <a:pPr algn="ctr">
              <a:lnSpc>
                <a:spcPts val="11064"/>
              </a:lnSpc>
            </a:pPr>
            <a:r>
              <a:rPr lang="en-US" sz="1034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VISUALIZATION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04277" y="6451289"/>
            <a:ext cx="10879447" cy="3515003"/>
            <a:chOff x="0" y="0"/>
            <a:chExt cx="2865369" cy="9257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65369" cy="925762"/>
            </a:xfrm>
            <a:custGeom>
              <a:avLst/>
              <a:gdLst/>
              <a:ahLst/>
              <a:cxnLst/>
              <a:rect l="l" t="t" r="r" b="b"/>
              <a:pathLst>
                <a:path w="2865369" h="925762">
                  <a:moveTo>
                    <a:pt x="36292" y="0"/>
                  </a:moveTo>
                  <a:lnTo>
                    <a:pt x="2829077" y="0"/>
                  </a:lnTo>
                  <a:cubicBezTo>
                    <a:pt x="2838702" y="0"/>
                    <a:pt x="2847933" y="3824"/>
                    <a:pt x="2854739" y="10630"/>
                  </a:cubicBezTo>
                  <a:cubicBezTo>
                    <a:pt x="2861545" y="17436"/>
                    <a:pt x="2865369" y="26667"/>
                    <a:pt x="2865369" y="36292"/>
                  </a:cubicBezTo>
                  <a:lnTo>
                    <a:pt x="2865369" y="889470"/>
                  </a:lnTo>
                  <a:cubicBezTo>
                    <a:pt x="2865369" y="899095"/>
                    <a:pt x="2861545" y="908326"/>
                    <a:pt x="2854739" y="915132"/>
                  </a:cubicBezTo>
                  <a:cubicBezTo>
                    <a:pt x="2847933" y="921938"/>
                    <a:pt x="2838702" y="925762"/>
                    <a:pt x="2829077" y="925762"/>
                  </a:cubicBezTo>
                  <a:lnTo>
                    <a:pt x="36292" y="925762"/>
                  </a:lnTo>
                  <a:cubicBezTo>
                    <a:pt x="26667" y="925762"/>
                    <a:pt x="17436" y="921938"/>
                    <a:pt x="10630" y="915132"/>
                  </a:cubicBezTo>
                  <a:cubicBezTo>
                    <a:pt x="3824" y="908326"/>
                    <a:pt x="0" y="899095"/>
                    <a:pt x="0" y="889470"/>
                  </a:cubicBezTo>
                  <a:lnTo>
                    <a:pt x="0" y="36292"/>
                  </a:lnTo>
                  <a:cubicBezTo>
                    <a:pt x="0" y="26667"/>
                    <a:pt x="3824" y="17436"/>
                    <a:pt x="10630" y="10630"/>
                  </a:cubicBezTo>
                  <a:cubicBezTo>
                    <a:pt x="17436" y="3824"/>
                    <a:pt x="26667" y="0"/>
                    <a:pt x="36292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65369" cy="963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028700"/>
            <a:ext cx="16230600" cy="5254657"/>
          </a:xfrm>
          <a:custGeom>
            <a:avLst/>
            <a:gdLst/>
            <a:ahLst/>
            <a:cxnLst/>
            <a:rect l="l" t="t" r="r" b="b"/>
            <a:pathLst>
              <a:path w="16230600" h="5254657">
                <a:moveTo>
                  <a:pt x="0" y="0"/>
                </a:moveTo>
                <a:lnTo>
                  <a:pt x="16230600" y="0"/>
                </a:lnTo>
                <a:lnTo>
                  <a:pt x="16230600" y="5254657"/>
                </a:lnTo>
                <a:lnTo>
                  <a:pt x="0" y="5254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857155">
            <a:off x="14273798" y="-326143"/>
            <a:ext cx="5323287" cy="2051885"/>
          </a:xfrm>
          <a:custGeom>
            <a:avLst/>
            <a:gdLst/>
            <a:ahLst/>
            <a:cxnLst/>
            <a:rect l="l" t="t" r="r" b="b"/>
            <a:pathLst>
              <a:path w="5323287" h="2051885">
                <a:moveTo>
                  <a:pt x="0" y="0"/>
                </a:moveTo>
                <a:lnTo>
                  <a:pt x="5323287" y="0"/>
                </a:lnTo>
                <a:lnTo>
                  <a:pt x="5323287" y="2051885"/>
                </a:lnTo>
                <a:lnTo>
                  <a:pt x="0" y="2051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038780" y="6822506"/>
            <a:ext cx="10210440" cy="311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26"/>
              </a:lnSpc>
            </a:pPr>
            <a:r>
              <a:rPr lang="en-US" sz="2518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can see clearly that the movie industry is a growing industry, with thousands of movies produced every year. This trend also indicates that the movie industry is getting more competitive.</a:t>
            </a:r>
          </a:p>
          <a:p>
            <a:pPr algn="just">
              <a:lnSpc>
                <a:spcPts val="3526"/>
              </a:lnSpc>
            </a:pPr>
            <a:endParaRPr lang="en-US" sz="2518" b="1">
              <a:solidFill>
                <a:srgbClr val="C1272D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3526"/>
              </a:lnSpc>
            </a:pPr>
            <a:r>
              <a:rPr lang="en-US" sz="2518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This means that as a production company, you must understand the audience preferences to ensure movie success.</a:t>
            </a:r>
          </a:p>
          <a:p>
            <a:pPr algn="just">
              <a:lnSpc>
                <a:spcPts val="3526"/>
              </a:lnSpc>
            </a:pPr>
            <a:endParaRPr lang="en-US" sz="2518" b="1">
              <a:solidFill>
                <a:srgbClr val="C1272D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5" name="Freeform 15"/>
          <p:cNvSpPr/>
          <p:nvPr/>
        </p:nvSpPr>
        <p:spPr>
          <a:xfrm rot="1391906">
            <a:off x="-2105085" y="6145826"/>
            <a:ext cx="5783470" cy="3383330"/>
          </a:xfrm>
          <a:custGeom>
            <a:avLst/>
            <a:gdLst/>
            <a:ahLst/>
            <a:cxnLst/>
            <a:rect l="l" t="t" r="r" b="b"/>
            <a:pathLst>
              <a:path w="5783470" h="3383330">
                <a:moveTo>
                  <a:pt x="0" y="0"/>
                </a:moveTo>
                <a:lnTo>
                  <a:pt x="5783470" y="0"/>
                </a:lnTo>
                <a:lnTo>
                  <a:pt x="5783470" y="3383329"/>
                </a:lnTo>
                <a:lnTo>
                  <a:pt x="0" y="3383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2409636" y="-191982"/>
            <a:ext cx="9923653" cy="1164158"/>
            <a:chOff x="0" y="0"/>
            <a:chExt cx="2613637" cy="3066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13637" cy="306609"/>
            </a:xfrm>
            <a:custGeom>
              <a:avLst/>
              <a:gdLst/>
              <a:ahLst/>
              <a:cxnLst/>
              <a:rect l="l" t="t" r="r" b="b"/>
              <a:pathLst>
                <a:path w="2613637" h="306609">
                  <a:moveTo>
                    <a:pt x="39788" y="0"/>
                  </a:moveTo>
                  <a:lnTo>
                    <a:pt x="2573849" y="0"/>
                  </a:lnTo>
                  <a:cubicBezTo>
                    <a:pt x="2584402" y="0"/>
                    <a:pt x="2594522" y="4192"/>
                    <a:pt x="2601983" y="11654"/>
                  </a:cubicBezTo>
                  <a:cubicBezTo>
                    <a:pt x="2609445" y="19115"/>
                    <a:pt x="2613637" y="29235"/>
                    <a:pt x="2613637" y="39788"/>
                  </a:cubicBezTo>
                  <a:lnTo>
                    <a:pt x="2613637" y="266822"/>
                  </a:lnTo>
                  <a:cubicBezTo>
                    <a:pt x="2613637" y="277374"/>
                    <a:pt x="2609445" y="287494"/>
                    <a:pt x="2601983" y="294956"/>
                  </a:cubicBezTo>
                  <a:cubicBezTo>
                    <a:pt x="2594522" y="302418"/>
                    <a:pt x="2584402" y="306609"/>
                    <a:pt x="2573849" y="306609"/>
                  </a:cubicBezTo>
                  <a:lnTo>
                    <a:pt x="39788" y="306609"/>
                  </a:lnTo>
                  <a:cubicBezTo>
                    <a:pt x="29235" y="306609"/>
                    <a:pt x="19115" y="302418"/>
                    <a:pt x="11654" y="294956"/>
                  </a:cubicBezTo>
                  <a:cubicBezTo>
                    <a:pt x="4192" y="287494"/>
                    <a:pt x="0" y="277374"/>
                    <a:pt x="0" y="266822"/>
                  </a:cubicBezTo>
                  <a:lnTo>
                    <a:pt x="0" y="39788"/>
                  </a:lnTo>
                  <a:cubicBezTo>
                    <a:pt x="0" y="29235"/>
                    <a:pt x="4192" y="19115"/>
                    <a:pt x="11654" y="11654"/>
                  </a:cubicBezTo>
                  <a:cubicBezTo>
                    <a:pt x="19115" y="4192"/>
                    <a:pt x="29235" y="0"/>
                    <a:pt x="39788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61363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07077" y="240872"/>
            <a:ext cx="8836923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Q1) Are movies a growing industry?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76824" y="3881866"/>
            <a:ext cx="6981006" cy="2523268"/>
            <a:chOff x="0" y="0"/>
            <a:chExt cx="1838619" cy="6645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38619" cy="664564"/>
            </a:xfrm>
            <a:custGeom>
              <a:avLst/>
              <a:gdLst/>
              <a:ahLst/>
              <a:cxnLst/>
              <a:rect l="l" t="t" r="r" b="b"/>
              <a:pathLst>
                <a:path w="1838619" h="664564">
                  <a:moveTo>
                    <a:pt x="56559" y="0"/>
                  </a:moveTo>
                  <a:lnTo>
                    <a:pt x="1782060" y="0"/>
                  </a:lnTo>
                  <a:cubicBezTo>
                    <a:pt x="1813296" y="0"/>
                    <a:pt x="1838619" y="25322"/>
                    <a:pt x="1838619" y="56559"/>
                  </a:cubicBezTo>
                  <a:lnTo>
                    <a:pt x="1838619" y="608006"/>
                  </a:lnTo>
                  <a:cubicBezTo>
                    <a:pt x="1838619" y="623006"/>
                    <a:pt x="1832660" y="637392"/>
                    <a:pt x="1822053" y="647999"/>
                  </a:cubicBezTo>
                  <a:cubicBezTo>
                    <a:pt x="1811446" y="658606"/>
                    <a:pt x="1797060" y="664564"/>
                    <a:pt x="1782060" y="664564"/>
                  </a:cubicBezTo>
                  <a:lnTo>
                    <a:pt x="56559" y="664564"/>
                  </a:lnTo>
                  <a:cubicBezTo>
                    <a:pt x="41559" y="664564"/>
                    <a:pt x="27173" y="658606"/>
                    <a:pt x="16566" y="647999"/>
                  </a:cubicBezTo>
                  <a:cubicBezTo>
                    <a:pt x="5959" y="637392"/>
                    <a:pt x="0" y="623006"/>
                    <a:pt x="0" y="608006"/>
                  </a:cubicBezTo>
                  <a:lnTo>
                    <a:pt x="0" y="56559"/>
                  </a:lnTo>
                  <a:cubicBezTo>
                    <a:pt x="0" y="41559"/>
                    <a:pt x="5959" y="27173"/>
                    <a:pt x="16566" y="16566"/>
                  </a:cubicBezTo>
                  <a:cubicBezTo>
                    <a:pt x="27173" y="5959"/>
                    <a:pt x="41559" y="0"/>
                    <a:pt x="56559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38619" cy="702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1857155">
            <a:off x="14093537" y="-186373"/>
            <a:ext cx="5323287" cy="2051885"/>
          </a:xfrm>
          <a:custGeom>
            <a:avLst/>
            <a:gdLst/>
            <a:ahLst/>
            <a:cxnLst/>
            <a:rect l="l" t="t" r="r" b="b"/>
            <a:pathLst>
              <a:path w="5323287" h="2051885">
                <a:moveTo>
                  <a:pt x="0" y="0"/>
                </a:moveTo>
                <a:lnTo>
                  <a:pt x="5323287" y="0"/>
                </a:lnTo>
                <a:lnTo>
                  <a:pt x="5323287" y="2051885"/>
                </a:lnTo>
                <a:lnTo>
                  <a:pt x="0" y="2051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191465" y="4456351"/>
            <a:ext cx="6551724" cy="132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26"/>
              </a:lnSpc>
            </a:pPr>
            <a:r>
              <a:rPr lang="en-US" sz="2518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can see that Drama is the most common genre, making up nearly 30% of the dataset. Why might that be the case?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8700" y="1028700"/>
            <a:ext cx="8208766" cy="8229600"/>
          </a:xfrm>
          <a:custGeom>
            <a:avLst/>
            <a:gdLst/>
            <a:ahLst/>
            <a:cxnLst/>
            <a:rect l="l" t="t" r="r" b="b"/>
            <a:pathLst>
              <a:path w="8208766" h="8229600">
                <a:moveTo>
                  <a:pt x="0" y="0"/>
                </a:moveTo>
                <a:lnTo>
                  <a:pt x="8208766" y="0"/>
                </a:lnTo>
                <a:lnTo>
                  <a:pt x="82087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8100000">
            <a:off x="14848035" y="7911769"/>
            <a:ext cx="4822530" cy="3074363"/>
          </a:xfrm>
          <a:custGeom>
            <a:avLst/>
            <a:gdLst/>
            <a:ahLst/>
            <a:cxnLst/>
            <a:rect l="l" t="t" r="r" b="b"/>
            <a:pathLst>
              <a:path w="4822530" h="3074363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2409636" y="-191982"/>
            <a:ext cx="11097719" cy="1164158"/>
            <a:chOff x="0" y="0"/>
            <a:chExt cx="2922856" cy="3066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22856" cy="306609"/>
            </a:xfrm>
            <a:custGeom>
              <a:avLst/>
              <a:gdLst/>
              <a:ahLst/>
              <a:cxnLst/>
              <a:rect l="l" t="t" r="r" b="b"/>
              <a:pathLst>
                <a:path w="2922856" h="306609">
                  <a:moveTo>
                    <a:pt x="35578" y="0"/>
                  </a:moveTo>
                  <a:lnTo>
                    <a:pt x="2887278" y="0"/>
                  </a:lnTo>
                  <a:cubicBezTo>
                    <a:pt x="2906927" y="0"/>
                    <a:pt x="2922856" y="15929"/>
                    <a:pt x="2922856" y="35578"/>
                  </a:cubicBezTo>
                  <a:lnTo>
                    <a:pt x="2922856" y="271031"/>
                  </a:lnTo>
                  <a:cubicBezTo>
                    <a:pt x="2922856" y="280467"/>
                    <a:pt x="2919108" y="289517"/>
                    <a:pt x="2912435" y="296189"/>
                  </a:cubicBezTo>
                  <a:cubicBezTo>
                    <a:pt x="2905763" y="302861"/>
                    <a:pt x="2896714" y="306609"/>
                    <a:pt x="2887278" y="306609"/>
                  </a:cubicBezTo>
                  <a:lnTo>
                    <a:pt x="35578" y="306609"/>
                  </a:lnTo>
                  <a:cubicBezTo>
                    <a:pt x="26142" y="306609"/>
                    <a:pt x="17093" y="302861"/>
                    <a:pt x="10421" y="296189"/>
                  </a:cubicBezTo>
                  <a:cubicBezTo>
                    <a:pt x="3748" y="289517"/>
                    <a:pt x="0" y="280467"/>
                    <a:pt x="0" y="271031"/>
                  </a:cubicBezTo>
                  <a:lnTo>
                    <a:pt x="0" y="35578"/>
                  </a:lnTo>
                  <a:cubicBezTo>
                    <a:pt x="0" y="26142"/>
                    <a:pt x="3748" y="17093"/>
                    <a:pt x="10421" y="10421"/>
                  </a:cubicBezTo>
                  <a:cubicBezTo>
                    <a:pt x="17093" y="3748"/>
                    <a:pt x="26142" y="0"/>
                    <a:pt x="35578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22856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07077" y="240872"/>
            <a:ext cx="8836923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Q2) What</a:t>
            </a: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 the most common genres?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2122238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4309" y="2678204"/>
            <a:ext cx="1642353" cy="1642353"/>
            <a:chOff x="0" y="0"/>
            <a:chExt cx="2189804" cy="218980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93661" y="123825"/>
              <a:ext cx="802481" cy="1899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22615" y="2678204"/>
            <a:ext cx="1642353" cy="1642353"/>
            <a:chOff x="0" y="0"/>
            <a:chExt cx="2189804" cy="218980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56839" y="123825"/>
              <a:ext cx="1076127" cy="1899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67006" y="4676398"/>
            <a:ext cx="1642353" cy="1642353"/>
            <a:chOff x="0" y="0"/>
            <a:chExt cx="2189804" cy="218980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558525" y="123825"/>
              <a:ext cx="1072753" cy="1899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22615" y="4676398"/>
            <a:ext cx="1642353" cy="1642353"/>
            <a:chOff x="0" y="0"/>
            <a:chExt cx="2189804" cy="218980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189804" cy="218980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501971" y="123825"/>
              <a:ext cx="1185862" cy="1899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8755218">
            <a:off x="14914374" y="-959009"/>
            <a:ext cx="4689852" cy="4338113"/>
          </a:xfrm>
          <a:custGeom>
            <a:avLst/>
            <a:gdLst/>
            <a:ahLst/>
            <a:cxnLst/>
            <a:rect l="l" t="t" r="r" b="b"/>
            <a:pathLst>
              <a:path w="4689852" h="4338113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4987377" y="836705"/>
            <a:ext cx="8313247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 topIcs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19316" y="3063453"/>
            <a:ext cx="5957346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41193" y="3063453"/>
            <a:ext cx="5482498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Objectives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27464" y="5061647"/>
            <a:ext cx="5949198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datasets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41193" y="4613972"/>
            <a:ext cx="5823558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4"/>
              </a:lnSpc>
            </a:pPr>
            <a:r>
              <a:rPr lang="en-US" sz="6000" dirty="0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 Preprocessing</a:t>
            </a:r>
          </a:p>
        </p:txBody>
      </p:sp>
      <p:sp>
        <p:nvSpPr>
          <p:cNvPr id="35" name="Freeform 35"/>
          <p:cNvSpPr/>
          <p:nvPr/>
        </p:nvSpPr>
        <p:spPr>
          <a:xfrm rot="1173216">
            <a:off x="-943636" y="8056593"/>
            <a:ext cx="7315200" cy="2819677"/>
          </a:xfrm>
          <a:custGeom>
            <a:avLst/>
            <a:gdLst/>
            <a:ahLst/>
            <a:cxnLst/>
            <a:rect l="l" t="t" r="r" b="b"/>
            <a:pathLst>
              <a:path w="7315200" h="2819677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1520978" y="6748162"/>
            <a:ext cx="5650961" cy="1660604"/>
            <a:chOff x="205294" y="102647"/>
            <a:chExt cx="7534615" cy="2214138"/>
          </a:xfrm>
        </p:grpSpPr>
        <p:grpSp>
          <p:nvGrpSpPr>
            <p:cNvPr id="37" name="Group 37"/>
            <p:cNvGrpSpPr/>
            <p:nvPr/>
          </p:nvGrpSpPr>
          <p:grpSpPr>
            <a:xfrm>
              <a:off x="205294" y="102647"/>
              <a:ext cx="7534615" cy="2214138"/>
              <a:chOff x="76200" y="38100"/>
              <a:chExt cx="2796659" cy="82183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2060059" y="47132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6052074" y="286056"/>
              <a:ext cx="1185863" cy="189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9"/>
                </a:lnSpc>
              </a:pPr>
              <a:r>
                <a:rPr lang="en-US" sz="9999" dirty="0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5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7371812" y="6697270"/>
            <a:ext cx="5709401" cy="182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6499" dirty="0">
                <a:solidFill>
                  <a:srgbClr val="FDF6F6"/>
                </a:solidFill>
                <a:latin typeface="Lazydog"/>
                <a:ea typeface="Lazydog"/>
                <a:cs typeface="Lazydog"/>
                <a:sym typeface="Lazydog"/>
              </a:rPr>
              <a:t>Data Visualization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449341" y="6608750"/>
            <a:ext cx="547435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endParaRPr lang="en-US" sz="6499" dirty="0">
              <a:solidFill>
                <a:srgbClr val="FDF6F6"/>
              </a:solidFill>
              <a:latin typeface="Lazydog"/>
              <a:ea typeface="Lazydog"/>
              <a:cs typeface="Lazydog"/>
              <a:sym typeface="Lazydog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9454" y="6656978"/>
            <a:ext cx="12847873" cy="2601322"/>
            <a:chOff x="0" y="0"/>
            <a:chExt cx="2664106" cy="5394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64106" cy="539404"/>
            </a:xfrm>
            <a:custGeom>
              <a:avLst/>
              <a:gdLst/>
              <a:ahLst/>
              <a:cxnLst/>
              <a:rect l="l" t="t" r="r" b="b"/>
              <a:pathLst>
                <a:path w="2664106" h="539404">
                  <a:moveTo>
                    <a:pt x="30732" y="0"/>
                  </a:moveTo>
                  <a:lnTo>
                    <a:pt x="2633374" y="0"/>
                  </a:lnTo>
                  <a:cubicBezTo>
                    <a:pt x="2650347" y="0"/>
                    <a:pt x="2664106" y="13759"/>
                    <a:pt x="2664106" y="30732"/>
                  </a:cubicBezTo>
                  <a:lnTo>
                    <a:pt x="2664106" y="508673"/>
                  </a:lnTo>
                  <a:cubicBezTo>
                    <a:pt x="2664106" y="525645"/>
                    <a:pt x="2650347" y="539404"/>
                    <a:pt x="2633374" y="539404"/>
                  </a:cubicBezTo>
                  <a:lnTo>
                    <a:pt x="30732" y="539404"/>
                  </a:lnTo>
                  <a:cubicBezTo>
                    <a:pt x="13759" y="539404"/>
                    <a:pt x="0" y="525645"/>
                    <a:pt x="0" y="508673"/>
                  </a:cubicBezTo>
                  <a:lnTo>
                    <a:pt x="0" y="30732"/>
                  </a:lnTo>
                  <a:cubicBezTo>
                    <a:pt x="0" y="13759"/>
                    <a:pt x="13759" y="0"/>
                    <a:pt x="30732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664106" cy="577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8100000">
            <a:off x="14848035" y="7911769"/>
            <a:ext cx="4822530" cy="3074363"/>
          </a:xfrm>
          <a:custGeom>
            <a:avLst/>
            <a:gdLst/>
            <a:ahLst/>
            <a:cxnLst/>
            <a:rect l="l" t="t" r="r" b="b"/>
            <a:pathLst>
              <a:path w="4822530" h="3074363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8700" y="1028700"/>
            <a:ext cx="16230600" cy="5254657"/>
          </a:xfrm>
          <a:custGeom>
            <a:avLst/>
            <a:gdLst/>
            <a:ahLst/>
            <a:cxnLst/>
            <a:rect l="l" t="t" r="r" b="b"/>
            <a:pathLst>
              <a:path w="16230600" h="5254657">
                <a:moveTo>
                  <a:pt x="0" y="0"/>
                </a:moveTo>
                <a:lnTo>
                  <a:pt x="16230600" y="0"/>
                </a:lnTo>
                <a:lnTo>
                  <a:pt x="16230600" y="5254657"/>
                </a:lnTo>
                <a:lnTo>
                  <a:pt x="0" y="5254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857155">
            <a:off x="14093537" y="-186373"/>
            <a:ext cx="5323287" cy="2051885"/>
          </a:xfrm>
          <a:custGeom>
            <a:avLst/>
            <a:gdLst/>
            <a:ahLst/>
            <a:cxnLst/>
            <a:rect l="l" t="t" r="r" b="b"/>
            <a:pathLst>
              <a:path w="5323287" h="2051885">
                <a:moveTo>
                  <a:pt x="0" y="0"/>
                </a:moveTo>
                <a:lnTo>
                  <a:pt x="5323287" y="0"/>
                </a:lnTo>
                <a:lnTo>
                  <a:pt x="5323287" y="2051885"/>
                </a:lnTo>
                <a:lnTo>
                  <a:pt x="0" y="2051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833223" y="6971774"/>
            <a:ext cx="12420335" cy="191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7"/>
              </a:lnSpc>
            </a:pPr>
            <a:r>
              <a:rPr lang="en-US" sz="2726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can observe that the most common genres (e.g. Drama and Comedy) tends to have the lowest average budget. As a result, despite their popularity and frequent production, they generally require less investment compared to high-budget genres like Adventure or Action.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2409636" y="-191982"/>
            <a:ext cx="3438336" cy="1164158"/>
            <a:chOff x="0" y="0"/>
            <a:chExt cx="905570" cy="3066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05570" cy="306609"/>
            </a:xfrm>
            <a:custGeom>
              <a:avLst/>
              <a:gdLst/>
              <a:ahLst/>
              <a:cxnLst/>
              <a:rect l="l" t="t" r="r" b="b"/>
              <a:pathLst>
                <a:path w="905570" h="306609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-313459" y="97556"/>
            <a:ext cx="1485034" cy="63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277436" y="2272950"/>
            <a:ext cx="17733127" cy="5741100"/>
          </a:xfrm>
          <a:custGeom>
            <a:avLst/>
            <a:gdLst/>
            <a:ahLst/>
            <a:cxnLst/>
            <a:rect l="l" t="t" r="r" b="b"/>
            <a:pathLst>
              <a:path w="17733127" h="5741100">
                <a:moveTo>
                  <a:pt x="0" y="0"/>
                </a:moveTo>
                <a:lnTo>
                  <a:pt x="17733128" y="0"/>
                </a:lnTo>
                <a:lnTo>
                  <a:pt x="17733128" y="5741100"/>
                </a:lnTo>
                <a:lnTo>
                  <a:pt x="0" y="574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409636" y="-191982"/>
            <a:ext cx="3438336" cy="1164158"/>
            <a:chOff x="0" y="0"/>
            <a:chExt cx="905570" cy="3066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5570" cy="306609"/>
            </a:xfrm>
            <a:custGeom>
              <a:avLst/>
              <a:gdLst/>
              <a:ahLst/>
              <a:cxnLst/>
              <a:rect l="l" t="t" r="r" b="b"/>
              <a:pathLst>
                <a:path w="905570" h="306609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313459" y="97556"/>
            <a:ext cx="1485034" cy="63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350087" y="2296471"/>
            <a:ext cx="17587826" cy="5694059"/>
          </a:xfrm>
          <a:custGeom>
            <a:avLst/>
            <a:gdLst/>
            <a:ahLst/>
            <a:cxnLst/>
            <a:rect l="l" t="t" r="r" b="b"/>
            <a:pathLst>
              <a:path w="17587826" h="5694059">
                <a:moveTo>
                  <a:pt x="0" y="0"/>
                </a:moveTo>
                <a:lnTo>
                  <a:pt x="17587826" y="0"/>
                </a:lnTo>
                <a:lnTo>
                  <a:pt x="17587826" y="5694058"/>
                </a:lnTo>
                <a:lnTo>
                  <a:pt x="0" y="5694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409636" y="-191982"/>
            <a:ext cx="3438336" cy="1164158"/>
            <a:chOff x="0" y="0"/>
            <a:chExt cx="905570" cy="3066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5570" cy="306609"/>
            </a:xfrm>
            <a:custGeom>
              <a:avLst/>
              <a:gdLst/>
              <a:ahLst/>
              <a:cxnLst/>
              <a:rect l="l" t="t" r="r" b="b"/>
              <a:pathLst>
                <a:path w="905570" h="306609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313459" y="97556"/>
            <a:ext cx="1485034" cy="63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303767" y="2281475"/>
            <a:ext cx="17680465" cy="5724051"/>
          </a:xfrm>
          <a:custGeom>
            <a:avLst/>
            <a:gdLst/>
            <a:ahLst/>
            <a:cxnLst/>
            <a:rect l="l" t="t" r="r" b="b"/>
            <a:pathLst>
              <a:path w="17680465" h="5724051">
                <a:moveTo>
                  <a:pt x="0" y="0"/>
                </a:moveTo>
                <a:lnTo>
                  <a:pt x="17680466" y="0"/>
                </a:lnTo>
                <a:lnTo>
                  <a:pt x="17680466" y="5724050"/>
                </a:lnTo>
                <a:lnTo>
                  <a:pt x="0" y="572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409636" y="-191982"/>
            <a:ext cx="9867745" cy="1164158"/>
            <a:chOff x="0" y="0"/>
            <a:chExt cx="2598912" cy="3066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8912" cy="306609"/>
            </a:xfrm>
            <a:custGeom>
              <a:avLst/>
              <a:gdLst/>
              <a:ahLst/>
              <a:cxnLst/>
              <a:rect l="l" t="t" r="r" b="b"/>
              <a:pathLst>
                <a:path w="2598912" h="306609">
                  <a:moveTo>
                    <a:pt x="40013" y="0"/>
                  </a:moveTo>
                  <a:lnTo>
                    <a:pt x="2558899" y="0"/>
                  </a:lnTo>
                  <a:cubicBezTo>
                    <a:pt x="2569511" y="0"/>
                    <a:pt x="2579689" y="4216"/>
                    <a:pt x="2587193" y="11720"/>
                  </a:cubicBezTo>
                  <a:cubicBezTo>
                    <a:pt x="2594697" y="19223"/>
                    <a:pt x="2598912" y="29401"/>
                    <a:pt x="2598912" y="40013"/>
                  </a:cubicBezTo>
                  <a:lnTo>
                    <a:pt x="2598912" y="266596"/>
                  </a:lnTo>
                  <a:cubicBezTo>
                    <a:pt x="2598912" y="277209"/>
                    <a:pt x="2594697" y="287386"/>
                    <a:pt x="2587193" y="294890"/>
                  </a:cubicBezTo>
                  <a:cubicBezTo>
                    <a:pt x="2579689" y="302394"/>
                    <a:pt x="2569511" y="306609"/>
                    <a:pt x="2558899" y="306609"/>
                  </a:cubicBezTo>
                  <a:lnTo>
                    <a:pt x="40013" y="306609"/>
                  </a:lnTo>
                  <a:cubicBezTo>
                    <a:pt x="29401" y="306609"/>
                    <a:pt x="19223" y="302394"/>
                    <a:pt x="11720" y="294890"/>
                  </a:cubicBezTo>
                  <a:cubicBezTo>
                    <a:pt x="4216" y="287386"/>
                    <a:pt x="0" y="277209"/>
                    <a:pt x="0" y="266596"/>
                  </a:cubicBezTo>
                  <a:lnTo>
                    <a:pt x="0" y="40013"/>
                  </a:lnTo>
                  <a:cubicBezTo>
                    <a:pt x="0" y="29401"/>
                    <a:pt x="4216" y="19223"/>
                    <a:pt x="11720" y="11720"/>
                  </a:cubicBezTo>
                  <a:cubicBezTo>
                    <a:pt x="19223" y="4216"/>
                    <a:pt x="29401" y="0"/>
                    <a:pt x="40013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598912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7077" y="240872"/>
            <a:ext cx="8836923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Q3) What</a:t>
            </a: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 the trending genres?</a:t>
            </a:r>
          </a:p>
        </p:txBody>
      </p:sp>
      <p:sp>
        <p:nvSpPr>
          <p:cNvPr id="14" name="Freeform 14"/>
          <p:cNvSpPr/>
          <p:nvPr/>
        </p:nvSpPr>
        <p:spPr>
          <a:xfrm rot="1535526" flipH="1">
            <a:off x="16171924" y="450606"/>
            <a:ext cx="1491929" cy="1516574"/>
          </a:xfrm>
          <a:custGeom>
            <a:avLst/>
            <a:gdLst/>
            <a:ahLst/>
            <a:cxnLst/>
            <a:rect l="l" t="t" r="r" b="b"/>
            <a:pathLst>
              <a:path w="1491929" h="1516574">
                <a:moveTo>
                  <a:pt x="1491929" y="0"/>
                </a:moveTo>
                <a:lnTo>
                  <a:pt x="0" y="0"/>
                </a:lnTo>
                <a:lnTo>
                  <a:pt x="0" y="1516573"/>
                </a:lnTo>
                <a:lnTo>
                  <a:pt x="1491929" y="1516573"/>
                </a:lnTo>
                <a:lnTo>
                  <a:pt x="14919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13191096" cy="1164158"/>
            <a:chOff x="0" y="0"/>
            <a:chExt cx="3474198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74198" cy="306609"/>
            </a:xfrm>
            <a:custGeom>
              <a:avLst/>
              <a:gdLst/>
              <a:ahLst/>
              <a:cxnLst/>
              <a:rect l="l" t="t" r="r" b="b"/>
              <a:pathLst>
                <a:path w="3474198" h="306609">
                  <a:moveTo>
                    <a:pt x="29932" y="0"/>
                  </a:moveTo>
                  <a:lnTo>
                    <a:pt x="3444266" y="0"/>
                  </a:lnTo>
                  <a:cubicBezTo>
                    <a:pt x="3452204" y="0"/>
                    <a:pt x="3459818" y="3154"/>
                    <a:pt x="3465431" y="8767"/>
                  </a:cubicBezTo>
                  <a:cubicBezTo>
                    <a:pt x="3471044" y="14380"/>
                    <a:pt x="3474198" y="21994"/>
                    <a:pt x="3474198" y="29932"/>
                  </a:cubicBezTo>
                  <a:lnTo>
                    <a:pt x="3474198" y="276677"/>
                  </a:lnTo>
                  <a:cubicBezTo>
                    <a:pt x="3474198" y="284616"/>
                    <a:pt x="3471044" y="292229"/>
                    <a:pt x="3465431" y="297843"/>
                  </a:cubicBezTo>
                  <a:cubicBezTo>
                    <a:pt x="3459818" y="303456"/>
                    <a:pt x="3452204" y="306609"/>
                    <a:pt x="3444266" y="306609"/>
                  </a:cubicBezTo>
                  <a:lnTo>
                    <a:pt x="29932" y="306609"/>
                  </a:lnTo>
                  <a:cubicBezTo>
                    <a:pt x="21994" y="306609"/>
                    <a:pt x="14380" y="303456"/>
                    <a:pt x="8767" y="297843"/>
                  </a:cubicBezTo>
                  <a:cubicBezTo>
                    <a:pt x="3154" y="292229"/>
                    <a:pt x="0" y="284616"/>
                    <a:pt x="0" y="276677"/>
                  </a:cubicBezTo>
                  <a:lnTo>
                    <a:pt x="0" y="29932"/>
                  </a:lnTo>
                  <a:cubicBezTo>
                    <a:pt x="0" y="21994"/>
                    <a:pt x="3154" y="14380"/>
                    <a:pt x="8767" y="8767"/>
                  </a:cubicBezTo>
                  <a:cubicBezTo>
                    <a:pt x="14380" y="3154"/>
                    <a:pt x="21994" y="0"/>
                    <a:pt x="29932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474198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60393" y="1112853"/>
            <a:ext cx="14767214" cy="7402066"/>
          </a:xfrm>
          <a:custGeom>
            <a:avLst/>
            <a:gdLst/>
            <a:ahLst/>
            <a:cxnLst/>
            <a:rect l="l" t="t" r="r" b="b"/>
            <a:pathLst>
              <a:path w="14767214" h="7402066">
                <a:moveTo>
                  <a:pt x="0" y="0"/>
                </a:moveTo>
                <a:lnTo>
                  <a:pt x="14767214" y="0"/>
                </a:lnTo>
                <a:lnTo>
                  <a:pt x="14767214" y="7402066"/>
                </a:lnTo>
                <a:lnTo>
                  <a:pt x="0" y="7402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1038185" cy="87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Q4) What are the top movie production companies?</a:t>
            </a:r>
          </a:p>
          <a:p>
            <a:pPr algn="l">
              <a:lnSpc>
                <a:spcPts val="3423"/>
              </a:lnSpc>
            </a:pPr>
            <a:endParaRPr lang="en-US" sz="3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8776760"/>
            <a:ext cx="16230600" cy="1049587"/>
            <a:chOff x="0" y="0"/>
            <a:chExt cx="8341237" cy="5394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341237" cy="539404"/>
            </a:xfrm>
            <a:custGeom>
              <a:avLst/>
              <a:gdLst/>
              <a:ahLst/>
              <a:cxnLst/>
              <a:rect l="l" t="t" r="r" b="b"/>
              <a:pathLst>
                <a:path w="8341237" h="539404">
                  <a:moveTo>
                    <a:pt x="24327" y="0"/>
                  </a:moveTo>
                  <a:lnTo>
                    <a:pt x="8316911" y="0"/>
                  </a:lnTo>
                  <a:cubicBezTo>
                    <a:pt x="8330346" y="0"/>
                    <a:pt x="8341237" y="10891"/>
                    <a:pt x="8341237" y="24327"/>
                  </a:cubicBezTo>
                  <a:lnTo>
                    <a:pt x="8341237" y="515078"/>
                  </a:lnTo>
                  <a:cubicBezTo>
                    <a:pt x="8341237" y="521529"/>
                    <a:pt x="8338675" y="527717"/>
                    <a:pt x="8334112" y="532279"/>
                  </a:cubicBezTo>
                  <a:cubicBezTo>
                    <a:pt x="8329550" y="536841"/>
                    <a:pt x="8323362" y="539404"/>
                    <a:pt x="8316911" y="539404"/>
                  </a:cubicBezTo>
                  <a:lnTo>
                    <a:pt x="24327" y="539404"/>
                  </a:lnTo>
                  <a:cubicBezTo>
                    <a:pt x="10891" y="539404"/>
                    <a:pt x="0" y="528513"/>
                    <a:pt x="0" y="51507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341237" cy="577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27327" y="8767235"/>
            <a:ext cx="15690495" cy="141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This chart highlights the financial performance of major film studios over several decades, comparing their total production budgets with total revenues.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C1272D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3438336" cy="1164158"/>
            <a:chOff x="0" y="0"/>
            <a:chExt cx="905570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5570" cy="306609"/>
            </a:xfrm>
            <a:custGeom>
              <a:avLst/>
              <a:gdLst/>
              <a:ahLst/>
              <a:cxnLst/>
              <a:rect l="l" t="t" r="r" b="b"/>
              <a:pathLst>
                <a:path w="905570" h="306609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9277" y="2273546"/>
            <a:ext cx="17729446" cy="5739908"/>
          </a:xfrm>
          <a:custGeom>
            <a:avLst/>
            <a:gdLst/>
            <a:ahLst/>
            <a:cxnLst/>
            <a:rect l="l" t="t" r="r" b="b"/>
            <a:pathLst>
              <a:path w="17729446" h="5739908">
                <a:moveTo>
                  <a:pt x="0" y="0"/>
                </a:moveTo>
                <a:lnTo>
                  <a:pt x="17729446" y="0"/>
                </a:lnTo>
                <a:lnTo>
                  <a:pt x="17729446" y="5739908"/>
                </a:lnTo>
                <a:lnTo>
                  <a:pt x="0" y="573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-313459" y="97556"/>
            <a:ext cx="1485034" cy="63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3438336" cy="1164158"/>
            <a:chOff x="0" y="0"/>
            <a:chExt cx="905570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5570" cy="306609"/>
            </a:xfrm>
            <a:custGeom>
              <a:avLst/>
              <a:gdLst/>
              <a:ahLst/>
              <a:cxnLst/>
              <a:rect l="l" t="t" r="r" b="b"/>
              <a:pathLst>
                <a:path w="905570" h="306609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03358" y="529791"/>
            <a:ext cx="15909342" cy="9227419"/>
          </a:xfrm>
          <a:custGeom>
            <a:avLst/>
            <a:gdLst/>
            <a:ahLst/>
            <a:cxnLst/>
            <a:rect l="l" t="t" r="r" b="b"/>
            <a:pathLst>
              <a:path w="15909342" h="9227419">
                <a:moveTo>
                  <a:pt x="0" y="0"/>
                </a:moveTo>
                <a:lnTo>
                  <a:pt x="15909342" y="0"/>
                </a:lnTo>
                <a:lnTo>
                  <a:pt x="15909342" y="9227418"/>
                </a:lnTo>
                <a:lnTo>
                  <a:pt x="0" y="9227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-313459" y="97556"/>
            <a:ext cx="1485034" cy="63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3438336" cy="1164158"/>
            <a:chOff x="0" y="0"/>
            <a:chExt cx="905570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5570" cy="306609"/>
            </a:xfrm>
            <a:custGeom>
              <a:avLst/>
              <a:gdLst/>
              <a:ahLst/>
              <a:cxnLst/>
              <a:rect l="l" t="t" r="r" b="b"/>
              <a:pathLst>
                <a:path w="905570" h="306609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96509" y="2311500"/>
            <a:ext cx="17494982" cy="5664000"/>
          </a:xfrm>
          <a:custGeom>
            <a:avLst/>
            <a:gdLst/>
            <a:ahLst/>
            <a:cxnLst/>
            <a:rect l="l" t="t" r="r" b="b"/>
            <a:pathLst>
              <a:path w="17494982" h="5664000">
                <a:moveTo>
                  <a:pt x="0" y="0"/>
                </a:moveTo>
                <a:lnTo>
                  <a:pt x="17494982" y="0"/>
                </a:lnTo>
                <a:lnTo>
                  <a:pt x="17494982" y="5664000"/>
                </a:lnTo>
                <a:lnTo>
                  <a:pt x="0" y="566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-313459" y="97556"/>
            <a:ext cx="1485034" cy="63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3438336" cy="1164158"/>
            <a:chOff x="0" y="0"/>
            <a:chExt cx="905570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5570" cy="306609"/>
            </a:xfrm>
            <a:custGeom>
              <a:avLst/>
              <a:gdLst/>
              <a:ahLst/>
              <a:cxnLst/>
              <a:rect l="l" t="t" r="r" b="b"/>
              <a:pathLst>
                <a:path w="905570" h="306609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03358" y="579507"/>
            <a:ext cx="15909342" cy="9127985"/>
          </a:xfrm>
          <a:custGeom>
            <a:avLst/>
            <a:gdLst/>
            <a:ahLst/>
            <a:cxnLst/>
            <a:rect l="l" t="t" r="r" b="b"/>
            <a:pathLst>
              <a:path w="15909342" h="9127985">
                <a:moveTo>
                  <a:pt x="0" y="0"/>
                </a:moveTo>
                <a:lnTo>
                  <a:pt x="15909342" y="0"/>
                </a:lnTo>
                <a:lnTo>
                  <a:pt x="15909342" y="9127986"/>
                </a:lnTo>
                <a:lnTo>
                  <a:pt x="0" y="9127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-313459" y="97556"/>
            <a:ext cx="1485034" cy="63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24155" y="1497703"/>
            <a:ext cx="11039690" cy="8279767"/>
          </a:xfrm>
          <a:custGeom>
            <a:avLst/>
            <a:gdLst/>
            <a:ahLst/>
            <a:cxnLst/>
            <a:rect l="l" t="t" r="r" b="b"/>
            <a:pathLst>
              <a:path w="11039690" h="8279767">
                <a:moveTo>
                  <a:pt x="0" y="0"/>
                </a:moveTo>
                <a:lnTo>
                  <a:pt x="11039690" y="0"/>
                </a:lnTo>
                <a:lnTo>
                  <a:pt x="11039690" y="8279767"/>
                </a:lnTo>
                <a:lnTo>
                  <a:pt x="0" y="827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87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Q5) Do top movie studios tend to produce more adult oriented or child friendly content?</a:t>
            </a:r>
          </a:p>
          <a:p>
            <a:pPr algn="l">
              <a:lnSpc>
                <a:spcPts val="3423"/>
              </a:lnSpc>
            </a:pPr>
            <a:endParaRPr lang="en-US" sz="3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Freeform 14"/>
          <p:cNvSpPr/>
          <p:nvPr/>
        </p:nvSpPr>
        <p:spPr>
          <a:xfrm rot="9539465">
            <a:off x="13611156" y="2946279"/>
            <a:ext cx="2869607" cy="1528066"/>
          </a:xfrm>
          <a:custGeom>
            <a:avLst/>
            <a:gdLst/>
            <a:ahLst/>
            <a:cxnLst/>
            <a:rect l="l" t="t" r="r" b="b"/>
            <a:pathLst>
              <a:path w="2869607" h="1528066">
                <a:moveTo>
                  <a:pt x="0" y="0"/>
                </a:moveTo>
                <a:lnTo>
                  <a:pt x="2869607" y="0"/>
                </a:lnTo>
                <a:lnTo>
                  <a:pt x="2869607" y="1528066"/>
                </a:lnTo>
                <a:lnTo>
                  <a:pt x="0" y="1528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705440">
            <a:off x="2880240" y="1898591"/>
            <a:ext cx="1947008" cy="1036782"/>
          </a:xfrm>
          <a:custGeom>
            <a:avLst/>
            <a:gdLst/>
            <a:ahLst/>
            <a:cxnLst/>
            <a:rect l="l" t="t" r="r" b="b"/>
            <a:pathLst>
              <a:path w="1947008" h="1036782">
                <a:moveTo>
                  <a:pt x="0" y="0"/>
                </a:moveTo>
                <a:lnTo>
                  <a:pt x="1947008" y="0"/>
                </a:lnTo>
                <a:lnTo>
                  <a:pt x="1947008" y="1036782"/>
                </a:lnTo>
                <a:lnTo>
                  <a:pt x="0" y="1036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548" y="2416982"/>
            <a:ext cx="2958086" cy="1293331"/>
            <a:chOff x="0" y="0"/>
            <a:chExt cx="1520221" cy="6646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20221" cy="664669"/>
            </a:xfrm>
            <a:custGeom>
              <a:avLst/>
              <a:gdLst/>
              <a:ahLst/>
              <a:cxnLst/>
              <a:rect l="l" t="t" r="r" b="b"/>
              <a:pathLst>
                <a:path w="1520221" h="664669">
                  <a:moveTo>
                    <a:pt x="133477" y="0"/>
                  </a:moveTo>
                  <a:lnTo>
                    <a:pt x="1386743" y="0"/>
                  </a:lnTo>
                  <a:cubicBezTo>
                    <a:pt x="1422144" y="0"/>
                    <a:pt x="1456094" y="14063"/>
                    <a:pt x="1481126" y="39095"/>
                  </a:cubicBezTo>
                  <a:cubicBezTo>
                    <a:pt x="1506158" y="64127"/>
                    <a:pt x="1520221" y="98077"/>
                    <a:pt x="1520221" y="133477"/>
                  </a:cubicBezTo>
                  <a:lnTo>
                    <a:pt x="1520221" y="531192"/>
                  </a:lnTo>
                  <a:cubicBezTo>
                    <a:pt x="1520221" y="566592"/>
                    <a:pt x="1506158" y="600542"/>
                    <a:pt x="1481126" y="625574"/>
                  </a:cubicBezTo>
                  <a:cubicBezTo>
                    <a:pt x="1456094" y="650606"/>
                    <a:pt x="1422144" y="664669"/>
                    <a:pt x="1386743" y="664669"/>
                  </a:cubicBezTo>
                  <a:lnTo>
                    <a:pt x="133477" y="664669"/>
                  </a:lnTo>
                  <a:cubicBezTo>
                    <a:pt x="98077" y="664669"/>
                    <a:pt x="64127" y="650606"/>
                    <a:pt x="39095" y="625574"/>
                  </a:cubicBezTo>
                  <a:cubicBezTo>
                    <a:pt x="14063" y="600542"/>
                    <a:pt x="0" y="566592"/>
                    <a:pt x="0" y="531192"/>
                  </a:cubicBezTo>
                  <a:lnTo>
                    <a:pt x="0" y="133477"/>
                  </a:lnTo>
                  <a:cubicBezTo>
                    <a:pt x="0" y="98077"/>
                    <a:pt x="14063" y="64127"/>
                    <a:pt x="39095" y="39095"/>
                  </a:cubicBezTo>
                  <a:cubicBezTo>
                    <a:pt x="64127" y="14063"/>
                    <a:pt x="98077" y="0"/>
                    <a:pt x="133477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20221" cy="7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5046" y="2493312"/>
            <a:ext cx="2347089" cy="107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8"/>
              </a:lnSpc>
            </a:pPr>
            <a:r>
              <a:rPr lang="en-US" sz="3091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Grouped for UNDERAGE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045959" y="1497703"/>
            <a:ext cx="2958086" cy="1293331"/>
            <a:chOff x="0" y="0"/>
            <a:chExt cx="1520221" cy="6646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0221" cy="664669"/>
            </a:xfrm>
            <a:custGeom>
              <a:avLst/>
              <a:gdLst/>
              <a:ahLst/>
              <a:cxnLst/>
              <a:rect l="l" t="t" r="r" b="b"/>
              <a:pathLst>
                <a:path w="1520221" h="664669">
                  <a:moveTo>
                    <a:pt x="133477" y="0"/>
                  </a:moveTo>
                  <a:lnTo>
                    <a:pt x="1386743" y="0"/>
                  </a:lnTo>
                  <a:cubicBezTo>
                    <a:pt x="1422144" y="0"/>
                    <a:pt x="1456094" y="14063"/>
                    <a:pt x="1481126" y="39095"/>
                  </a:cubicBezTo>
                  <a:cubicBezTo>
                    <a:pt x="1506158" y="64127"/>
                    <a:pt x="1520221" y="98077"/>
                    <a:pt x="1520221" y="133477"/>
                  </a:cubicBezTo>
                  <a:lnTo>
                    <a:pt x="1520221" y="531192"/>
                  </a:lnTo>
                  <a:cubicBezTo>
                    <a:pt x="1520221" y="566592"/>
                    <a:pt x="1506158" y="600542"/>
                    <a:pt x="1481126" y="625574"/>
                  </a:cubicBezTo>
                  <a:cubicBezTo>
                    <a:pt x="1456094" y="650606"/>
                    <a:pt x="1422144" y="664669"/>
                    <a:pt x="1386743" y="664669"/>
                  </a:cubicBezTo>
                  <a:lnTo>
                    <a:pt x="133477" y="664669"/>
                  </a:lnTo>
                  <a:cubicBezTo>
                    <a:pt x="98077" y="664669"/>
                    <a:pt x="64127" y="650606"/>
                    <a:pt x="39095" y="625574"/>
                  </a:cubicBezTo>
                  <a:cubicBezTo>
                    <a:pt x="14063" y="600542"/>
                    <a:pt x="0" y="566592"/>
                    <a:pt x="0" y="531192"/>
                  </a:cubicBezTo>
                  <a:lnTo>
                    <a:pt x="0" y="133477"/>
                  </a:lnTo>
                  <a:cubicBezTo>
                    <a:pt x="0" y="98077"/>
                    <a:pt x="14063" y="64127"/>
                    <a:pt x="39095" y="39095"/>
                  </a:cubicBezTo>
                  <a:cubicBezTo>
                    <a:pt x="64127" y="14063"/>
                    <a:pt x="98077" y="0"/>
                    <a:pt x="133477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520221" cy="7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351458" y="1574033"/>
            <a:ext cx="2347089" cy="107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8"/>
              </a:lnSpc>
            </a:pPr>
            <a:r>
              <a:rPr lang="en-US" sz="3091" b="1">
                <a:solidFill>
                  <a:srgbClr val="C1272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Grouped for Adults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606585">
            <a:off x="14247145" y="4668767"/>
            <a:ext cx="3573158" cy="4913093"/>
          </a:xfrm>
          <a:custGeom>
            <a:avLst/>
            <a:gdLst/>
            <a:ahLst/>
            <a:cxnLst/>
            <a:rect l="l" t="t" r="r" b="b"/>
            <a:pathLst>
              <a:path w="3573158" h="4913093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853352">
            <a:off x="650911" y="54039"/>
            <a:ext cx="3802992" cy="6556883"/>
          </a:xfrm>
          <a:custGeom>
            <a:avLst/>
            <a:gdLst/>
            <a:ahLst/>
            <a:cxnLst/>
            <a:rect l="l" t="t" r="r" b="b"/>
            <a:pathLst>
              <a:path w="3802992" h="6556883">
                <a:moveTo>
                  <a:pt x="0" y="0"/>
                </a:moveTo>
                <a:lnTo>
                  <a:pt x="3802993" y="0"/>
                </a:lnTo>
                <a:lnTo>
                  <a:pt x="3802993" y="6556883"/>
                </a:lnTo>
                <a:lnTo>
                  <a:pt x="0" y="655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896767" y="3811256"/>
            <a:ext cx="10494466" cy="4849853"/>
            <a:chOff x="0" y="0"/>
            <a:chExt cx="2763975" cy="1277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63975" cy="1277327"/>
            </a:xfrm>
            <a:custGeom>
              <a:avLst/>
              <a:gdLst/>
              <a:ahLst/>
              <a:cxnLst/>
              <a:rect l="l" t="t" r="r" b="b"/>
              <a:pathLst>
                <a:path w="2763975" h="1277327">
                  <a:moveTo>
                    <a:pt x="37623" y="0"/>
                  </a:moveTo>
                  <a:lnTo>
                    <a:pt x="2726351" y="0"/>
                  </a:lnTo>
                  <a:cubicBezTo>
                    <a:pt x="2747130" y="0"/>
                    <a:pt x="2763975" y="16845"/>
                    <a:pt x="2763975" y="37623"/>
                  </a:cubicBezTo>
                  <a:lnTo>
                    <a:pt x="2763975" y="1239704"/>
                  </a:lnTo>
                  <a:cubicBezTo>
                    <a:pt x="2763975" y="1260483"/>
                    <a:pt x="2747130" y="1277327"/>
                    <a:pt x="2726351" y="1277327"/>
                  </a:cubicBezTo>
                  <a:lnTo>
                    <a:pt x="37623" y="1277327"/>
                  </a:lnTo>
                  <a:cubicBezTo>
                    <a:pt x="16845" y="1277327"/>
                    <a:pt x="0" y="1260483"/>
                    <a:pt x="0" y="1239704"/>
                  </a:cubicBezTo>
                  <a:lnTo>
                    <a:pt x="0" y="37623"/>
                  </a:lnTo>
                  <a:cubicBezTo>
                    <a:pt x="0" y="16845"/>
                    <a:pt x="16845" y="0"/>
                    <a:pt x="37623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63975" cy="1315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701505" y="3542803"/>
            <a:ext cx="1043559" cy="850501"/>
          </a:xfrm>
          <a:custGeom>
            <a:avLst/>
            <a:gdLst/>
            <a:ahLst/>
            <a:cxnLst/>
            <a:rect l="l" t="t" r="r" b="b"/>
            <a:pathLst>
              <a:path w="1043559" h="850501">
                <a:moveTo>
                  <a:pt x="0" y="0"/>
                </a:moveTo>
                <a:lnTo>
                  <a:pt x="1043559" y="0"/>
                </a:lnTo>
                <a:lnTo>
                  <a:pt x="1043559" y="850500"/>
                </a:lnTo>
                <a:lnTo>
                  <a:pt x="0" y="85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104312" y="2465223"/>
            <a:ext cx="929412" cy="1077579"/>
          </a:xfrm>
          <a:custGeom>
            <a:avLst/>
            <a:gdLst/>
            <a:ahLst/>
            <a:cxnLst/>
            <a:rect l="l" t="t" r="r" b="b"/>
            <a:pathLst>
              <a:path w="929412" h="1077579">
                <a:moveTo>
                  <a:pt x="0" y="0"/>
                </a:moveTo>
                <a:lnTo>
                  <a:pt x="929412" y="0"/>
                </a:lnTo>
                <a:lnTo>
                  <a:pt x="929412" y="1077580"/>
                </a:lnTo>
                <a:lnTo>
                  <a:pt x="0" y="1077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196311" y="1028700"/>
            <a:ext cx="1224330" cy="1151890"/>
          </a:xfrm>
          <a:custGeom>
            <a:avLst/>
            <a:gdLst/>
            <a:ahLst/>
            <a:cxnLst/>
            <a:rect l="l" t="t" r="r" b="b"/>
            <a:pathLst>
              <a:path w="1224330" h="1151890">
                <a:moveTo>
                  <a:pt x="0" y="0"/>
                </a:moveTo>
                <a:lnTo>
                  <a:pt x="1224329" y="0"/>
                </a:lnTo>
                <a:lnTo>
                  <a:pt x="1224329" y="1151890"/>
                </a:lnTo>
                <a:lnTo>
                  <a:pt x="0" y="11518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848029" y="1666875"/>
            <a:ext cx="8591942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22438" y="4024478"/>
            <a:ext cx="8843124" cy="422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4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Movie production is one of the fastest-growing industries that combines art, business, and culture to entertain, educate, and create trends. They are typically shown in theaters, on television, or through streaming platforms, and have become a global language that connects people across borders, affecting their perspective on the world as movies raise awareness.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18086" y="1293828"/>
            <a:ext cx="14851828" cy="8614060"/>
          </a:xfrm>
          <a:custGeom>
            <a:avLst/>
            <a:gdLst/>
            <a:ahLst/>
            <a:cxnLst/>
            <a:rect l="l" t="t" r="r" b="b"/>
            <a:pathLst>
              <a:path w="14851828" h="8614060">
                <a:moveTo>
                  <a:pt x="0" y="0"/>
                </a:moveTo>
                <a:lnTo>
                  <a:pt x="14851828" y="0"/>
                </a:lnTo>
                <a:lnTo>
                  <a:pt x="14851828" y="8614061"/>
                </a:lnTo>
                <a:lnTo>
                  <a:pt x="0" y="8614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87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Q5) Do top movie studios tend to produce more adult oriented or child friendly content?</a:t>
            </a:r>
          </a:p>
          <a:p>
            <a:pPr algn="l">
              <a:lnSpc>
                <a:spcPts val="3423"/>
              </a:lnSpc>
            </a:pPr>
            <a:endParaRPr lang="en-US" sz="3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1668363"/>
            <a:ext cx="16230600" cy="4990910"/>
          </a:xfrm>
          <a:custGeom>
            <a:avLst/>
            <a:gdLst/>
            <a:ahLst/>
            <a:cxnLst/>
            <a:rect l="l" t="t" r="r" b="b"/>
            <a:pathLst>
              <a:path w="16230600" h="4990910">
                <a:moveTo>
                  <a:pt x="0" y="0"/>
                </a:moveTo>
                <a:lnTo>
                  <a:pt x="16230600" y="0"/>
                </a:lnTo>
                <a:lnTo>
                  <a:pt x="16230600" y="4990909"/>
                </a:lnTo>
                <a:lnTo>
                  <a:pt x="0" y="499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409636" y="-191982"/>
            <a:ext cx="16033408" cy="1164158"/>
            <a:chOff x="0" y="0"/>
            <a:chExt cx="4222790" cy="3066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2790" cy="306609"/>
            </a:xfrm>
            <a:custGeom>
              <a:avLst/>
              <a:gdLst/>
              <a:ahLst/>
              <a:cxnLst/>
              <a:rect l="l" t="t" r="r" b="b"/>
              <a:pathLst>
                <a:path w="4222790" h="306609">
                  <a:moveTo>
                    <a:pt x="24626" y="0"/>
                  </a:moveTo>
                  <a:lnTo>
                    <a:pt x="4198164" y="0"/>
                  </a:lnTo>
                  <a:cubicBezTo>
                    <a:pt x="4211765" y="0"/>
                    <a:pt x="4222790" y="11025"/>
                    <a:pt x="4222790" y="24626"/>
                  </a:cubicBezTo>
                  <a:lnTo>
                    <a:pt x="4222790" y="281984"/>
                  </a:lnTo>
                  <a:cubicBezTo>
                    <a:pt x="4222790" y="295584"/>
                    <a:pt x="4211765" y="306609"/>
                    <a:pt x="4198164" y="306609"/>
                  </a:cubicBezTo>
                  <a:lnTo>
                    <a:pt x="24626" y="306609"/>
                  </a:lnTo>
                  <a:cubicBezTo>
                    <a:pt x="11025" y="306609"/>
                    <a:pt x="0" y="295584"/>
                    <a:pt x="0" y="281984"/>
                  </a:cubicBezTo>
                  <a:lnTo>
                    <a:pt x="0" y="24626"/>
                  </a:lnTo>
                  <a:cubicBezTo>
                    <a:pt x="0" y="11025"/>
                    <a:pt x="11025" y="0"/>
                    <a:pt x="24626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222790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132404"/>
            <a:ext cx="16230600" cy="2693944"/>
            <a:chOff x="0" y="0"/>
            <a:chExt cx="8341237" cy="13844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41237" cy="1384473"/>
            </a:xfrm>
            <a:custGeom>
              <a:avLst/>
              <a:gdLst/>
              <a:ahLst/>
              <a:cxnLst/>
              <a:rect l="l" t="t" r="r" b="b"/>
              <a:pathLst>
                <a:path w="8341237" h="1384473">
                  <a:moveTo>
                    <a:pt x="24327" y="0"/>
                  </a:moveTo>
                  <a:lnTo>
                    <a:pt x="8316911" y="0"/>
                  </a:lnTo>
                  <a:cubicBezTo>
                    <a:pt x="8330346" y="0"/>
                    <a:pt x="8341237" y="10891"/>
                    <a:pt x="8341237" y="24327"/>
                  </a:cubicBezTo>
                  <a:lnTo>
                    <a:pt x="8341237" y="1360146"/>
                  </a:lnTo>
                  <a:cubicBezTo>
                    <a:pt x="8341237" y="1373581"/>
                    <a:pt x="8330346" y="1384473"/>
                    <a:pt x="8316911" y="1384473"/>
                  </a:cubicBezTo>
                  <a:lnTo>
                    <a:pt x="24327" y="1384473"/>
                  </a:lnTo>
                  <a:cubicBezTo>
                    <a:pt x="10891" y="1384473"/>
                    <a:pt x="0" y="1373581"/>
                    <a:pt x="0" y="13601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341237" cy="1422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9548" y="240872"/>
            <a:ext cx="17825529" cy="130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Q6) What is the vote scores for the top movie production studios?</a:t>
            </a:r>
          </a:p>
          <a:p>
            <a:pPr algn="l">
              <a:lnSpc>
                <a:spcPts val="3423"/>
              </a:lnSpc>
            </a:pPr>
            <a:endParaRPr lang="en-US" sz="3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423"/>
              </a:lnSpc>
            </a:pPr>
            <a:endParaRPr lang="en-US" sz="3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415" y="7292701"/>
            <a:ext cx="15771170" cy="233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76"/>
              </a:lnSpc>
              <a:spcBef>
                <a:spcPct val="0"/>
              </a:spcBef>
            </a:pPr>
            <a:r>
              <a:rPr lang="en-US" sz="191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Question: Does this chart contribute with the movies revenue?</a:t>
            </a:r>
          </a:p>
          <a:p>
            <a:pPr algn="just">
              <a:lnSpc>
                <a:spcPts val="2676"/>
              </a:lnSpc>
              <a:spcBef>
                <a:spcPct val="0"/>
              </a:spcBef>
            </a:pPr>
            <a:endParaRPr lang="en-US" sz="191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2676"/>
              </a:lnSpc>
              <a:spcBef>
                <a:spcPct val="0"/>
              </a:spcBef>
            </a:pPr>
            <a:r>
              <a:rPr lang="en-US" sz="191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Yes it does, remember the chart in "Question three", We can see that Disney has the highest revenue which correspond with the highest median audience score!</a:t>
            </a:r>
          </a:p>
          <a:p>
            <a:pPr algn="just">
              <a:lnSpc>
                <a:spcPts val="2676"/>
              </a:lnSpc>
              <a:spcBef>
                <a:spcPct val="0"/>
              </a:spcBef>
            </a:pPr>
            <a:endParaRPr lang="en-US" sz="191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2676"/>
              </a:lnSpc>
              <a:spcBef>
                <a:spcPct val="0"/>
              </a:spcBef>
            </a:pPr>
            <a:r>
              <a:rPr lang="en-US" sz="191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Additionally, we can observe that since Disney target audience is children, parents must like Disney content, giving very high median rating!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528675" y="1095375"/>
            <a:ext cx="13230651" cy="9037207"/>
          </a:xfrm>
          <a:custGeom>
            <a:avLst/>
            <a:gdLst/>
            <a:ahLst/>
            <a:cxnLst/>
            <a:rect l="l" t="t" r="r" b="b"/>
            <a:pathLst>
              <a:path w="13230651" h="9037207">
                <a:moveTo>
                  <a:pt x="0" y="0"/>
                </a:moveTo>
                <a:lnTo>
                  <a:pt x="13230650" y="0"/>
                </a:lnTo>
                <a:lnTo>
                  <a:pt x="13230650" y="9037207"/>
                </a:lnTo>
                <a:lnTo>
                  <a:pt x="0" y="9037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457836" y="1114425"/>
            <a:ext cx="13228953" cy="9036047"/>
          </a:xfrm>
          <a:custGeom>
            <a:avLst/>
            <a:gdLst/>
            <a:ahLst/>
            <a:cxnLst/>
            <a:rect l="l" t="t" r="r" b="b"/>
            <a:pathLst>
              <a:path w="13228953" h="9036047">
                <a:moveTo>
                  <a:pt x="0" y="0"/>
                </a:moveTo>
                <a:lnTo>
                  <a:pt x="13228952" y="0"/>
                </a:lnTo>
                <a:lnTo>
                  <a:pt x="13228952" y="9036047"/>
                </a:lnTo>
                <a:lnTo>
                  <a:pt x="0" y="903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660839"/>
            <a:ext cx="16230600" cy="7993570"/>
          </a:xfrm>
          <a:custGeom>
            <a:avLst/>
            <a:gdLst/>
            <a:ahLst/>
            <a:cxnLst/>
            <a:rect l="l" t="t" r="r" b="b"/>
            <a:pathLst>
              <a:path w="16230600" h="7993570">
                <a:moveTo>
                  <a:pt x="0" y="0"/>
                </a:moveTo>
                <a:lnTo>
                  <a:pt x="16230600" y="0"/>
                </a:lnTo>
                <a:lnTo>
                  <a:pt x="16230600" y="7993570"/>
                </a:lnTo>
                <a:lnTo>
                  <a:pt x="0" y="7993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730811"/>
            <a:ext cx="16230600" cy="7993570"/>
          </a:xfrm>
          <a:custGeom>
            <a:avLst/>
            <a:gdLst/>
            <a:ahLst/>
            <a:cxnLst/>
            <a:rect l="l" t="t" r="r" b="b"/>
            <a:pathLst>
              <a:path w="16230600" h="7993570">
                <a:moveTo>
                  <a:pt x="0" y="0"/>
                </a:moveTo>
                <a:lnTo>
                  <a:pt x="16230600" y="0"/>
                </a:lnTo>
                <a:lnTo>
                  <a:pt x="16230600" y="7993571"/>
                </a:lnTo>
                <a:lnTo>
                  <a:pt x="0" y="7993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590866"/>
            <a:ext cx="16230600" cy="7993570"/>
          </a:xfrm>
          <a:custGeom>
            <a:avLst/>
            <a:gdLst/>
            <a:ahLst/>
            <a:cxnLst/>
            <a:rect l="l" t="t" r="r" b="b"/>
            <a:pathLst>
              <a:path w="16230600" h="7993570">
                <a:moveTo>
                  <a:pt x="0" y="0"/>
                </a:moveTo>
                <a:lnTo>
                  <a:pt x="16230600" y="0"/>
                </a:lnTo>
                <a:lnTo>
                  <a:pt x="16230600" y="7993571"/>
                </a:lnTo>
                <a:lnTo>
                  <a:pt x="0" y="7993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601537"/>
            <a:ext cx="16230600" cy="7993571"/>
          </a:xfrm>
          <a:custGeom>
            <a:avLst/>
            <a:gdLst/>
            <a:ahLst/>
            <a:cxnLst/>
            <a:rect l="l" t="t" r="r" b="b"/>
            <a:pathLst>
              <a:path w="16230600" h="7993571">
                <a:moveTo>
                  <a:pt x="0" y="0"/>
                </a:moveTo>
                <a:lnTo>
                  <a:pt x="16230600" y="0"/>
                </a:lnTo>
                <a:lnTo>
                  <a:pt x="16230600" y="7993570"/>
                </a:lnTo>
                <a:lnTo>
                  <a:pt x="0" y="7993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Q7) What is the Return Of Investment (ROI) for the biggest movie production companies?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700303" y="174832"/>
            <a:ext cx="14887395" cy="9937336"/>
          </a:xfrm>
          <a:custGeom>
            <a:avLst/>
            <a:gdLst/>
            <a:ahLst/>
            <a:cxnLst/>
            <a:rect l="l" t="t" r="r" b="b"/>
            <a:pathLst>
              <a:path w="14887395" h="9937336">
                <a:moveTo>
                  <a:pt x="0" y="0"/>
                </a:moveTo>
                <a:lnTo>
                  <a:pt x="14887394" y="0"/>
                </a:lnTo>
                <a:lnTo>
                  <a:pt x="14887394" y="9937336"/>
                </a:lnTo>
                <a:lnTo>
                  <a:pt x="0" y="993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409636" y="-191982"/>
            <a:ext cx="3438336" cy="1164158"/>
            <a:chOff x="0" y="0"/>
            <a:chExt cx="905570" cy="3066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5570" cy="306609"/>
            </a:xfrm>
            <a:custGeom>
              <a:avLst/>
              <a:gdLst/>
              <a:ahLst/>
              <a:cxnLst/>
              <a:rect l="l" t="t" r="r" b="b"/>
              <a:pathLst>
                <a:path w="905570" h="306609">
                  <a:moveTo>
                    <a:pt x="114834" y="0"/>
                  </a:moveTo>
                  <a:lnTo>
                    <a:pt x="790736" y="0"/>
                  </a:lnTo>
                  <a:cubicBezTo>
                    <a:pt x="821192" y="0"/>
                    <a:pt x="850400" y="12099"/>
                    <a:pt x="871936" y="33634"/>
                  </a:cubicBezTo>
                  <a:cubicBezTo>
                    <a:pt x="893471" y="55170"/>
                    <a:pt x="905570" y="84378"/>
                    <a:pt x="905570" y="114834"/>
                  </a:cubicBezTo>
                  <a:lnTo>
                    <a:pt x="905570" y="191775"/>
                  </a:lnTo>
                  <a:cubicBezTo>
                    <a:pt x="905570" y="222231"/>
                    <a:pt x="893471" y="251440"/>
                    <a:pt x="871936" y="272975"/>
                  </a:cubicBezTo>
                  <a:cubicBezTo>
                    <a:pt x="850400" y="294511"/>
                    <a:pt x="821192" y="306609"/>
                    <a:pt x="790736" y="306609"/>
                  </a:cubicBezTo>
                  <a:lnTo>
                    <a:pt x="114834" y="306609"/>
                  </a:lnTo>
                  <a:cubicBezTo>
                    <a:pt x="84378" y="306609"/>
                    <a:pt x="55170" y="294511"/>
                    <a:pt x="33634" y="272975"/>
                  </a:cubicBezTo>
                  <a:cubicBezTo>
                    <a:pt x="12099" y="251440"/>
                    <a:pt x="0" y="222231"/>
                    <a:pt x="0" y="191775"/>
                  </a:cubicBezTo>
                  <a:lnTo>
                    <a:pt x="0" y="114834"/>
                  </a:lnTo>
                  <a:cubicBezTo>
                    <a:pt x="0" y="84378"/>
                    <a:pt x="12099" y="55170"/>
                    <a:pt x="33634" y="33634"/>
                  </a:cubicBezTo>
                  <a:cubicBezTo>
                    <a:pt x="55170" y="12099"/>
                    <a:pt x="84378" y="0"/>
                    <a:pt x="114834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05570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313459" y="97556"/>
            <a:ext cx="1485034" cy="63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4617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Q4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850054" y="1273604"/>
            <a:ext cx="11135023" cy="8565402"/>
          </a:xfrm>
          <a:custGeom>
            <a:avLst/>
            <a:gdLst/>
            <a:ahLst/>
            <a:cxnLst/>
            <a:rect l="l" t="t" r="r" b="b"/>
            <a:pathLst>
              <a:path w="11135023" h="8565402">
                <a:moveTo>
                  <a:pt x="0" y="0"/>
                </a:moveTo>
                <a:lnTo>
                  <a:pt x="11135023" y="0"/>
                </a:lnTo>
                <a:lnTo>
                  <a:pt x="11135023" y="8565402"/>
                </a:lnTo>
                <a:lnTo>
                  <a:pt x="0" y="856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Q8) Should companies release movies during official holiday days or not?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9548" y="1273604"/>
            <a:ext cx="6154543" cy="8565402"/>
            <a:chOff x="0" y="0"/>
            <a:chExt cx="3162945" cy="44019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62946" cy="4401936"/>
            </a:xfrm>
            <a:custGeom>
              <a:avLst/>
              <a:gdLst/>
              <a:ahLst/>
              <a:cxnLst/>
              <a:rect l="l" t="t" r="r" b="b"/>
              <a:pathLst>
                <a:path w="3162946" h="4401936">
                  <a:moveTo>
                    <a:pt x="64154" y="0"/>
                  </a:moveTo>
                  <a:lnTo>
                    <a:pt x="3098792" y="0"/>
                  </a:lnTo>
                  <a:cubicBezTo>
                    <a:pt x="3115806" y="0"/>
                    <a:pt x="3132124" y="6759"/>
                    <a:pt x="3144155" y="18790"/>
                  </a:cubicBezTo>
                  <a:cubicBezTo>
                    <a:pt x="3156186" y="30821"/>
                    <a:pt x="3162946" y="47139"/>
                    <a:pt x="3162946" y="64154"/>
                  </a:cubicBezTo>
                  <a:lnTo>
                    <a:pt x="3162946" y="4337782"/>
                  </a:lnTo>
                  <a:cubicBezTo>
                    <a:pt x="3162946" y="4373213"/>
                    <a:pt x="3134223" y="4401936"/>
                    <a:pt x="3098792" y="4401936"/>
                  </a:cubicBezTo>
                  <a:lnTo>
                    <a:pt x="64154" y="4401936"/>
                  </a:lnTo>
                  <a:cubicBezTo>
                    <a:pt x="28723" y="4401936"/>
                    <a:pt x="0" y="4373213"/>
                    <a:pt x="0" y="4337782"/>
                  </a:cubicBezTo>
                  <a:lnTo>
                    <a:pt x="0" y="64154"/>
                  </a:lnTo>
                  <a:cubicBezTo>
                    <a:pt x="0" y="28723"/>
                    <a:pt x="28723" y="0"/>
                    <a:pt x="64154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162945" cy="4440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97403" y="1407850"/>
            <a:ext cx="5678832" cy="833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0"/>
              </a:lnSpc>
              <a:spcBef>
                <a:spcPct val="0"/>
              </a:spcBef>
            </a:pPr>
            <a:r>
              <a:rPr lang="en-US" sz="3350" b="1">
                <a:solidFill>
                  <a:srgbClr val="FF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Problem:</a:t>
            </a:r>
            <a:r>
              <a:rPr lang="en-US" sz="335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The number of movies released during the holiday was around the 300 mark records, however, the non-holiday releases were over 5000 records. This is UNFAIR comparison, BIAS.</a:t>
            </a:r>
          </a:p>
          <a:p>
            <a:pPr algn="just">
              <a:lnSpc>
                <a:spcPts val="560"/>
              </a:lnSpc>
              <a:spcBef>
                <a:spcPct val="0"/>
              </a:spcBef>
            </a:pPr>
            <a:endParaRPr lang="en-US" sz="3350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just">
              <a:lnSpc>
                <a:spcPts val="4690"/>
              </a:lnSpc>
              <a:spcBef>
                <a:spcPct val="0"/>
              </a:spcBef>
            </a:pPr>
            <a:r>
              <a:rPr lang="en-US" sz="3350" b="1">
                <a:solidFill>
                  <a:srgbClr val="FF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Solution:</a:t>
            </a:r>
            <a:r>
              <a:rPr lang="en-US" sz="335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We took the same holiday records, and compaired them with 6 different unique records from the non-holiday records.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320040"/>
            <a:ext cx="7820158" cy="2033578"/>
            <a:chOff x="0" y="0"/>
            <a:chExt cx="2059630" cy="535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39142" y="3320040"/>
            <a:ext cx="7820158" cy="2033578"/>
            <a:chOff x="0" y="0"/>
            <a:chExt cx="2059630" cy="5355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18437" y="1123950"/>
            <a:ext cx="11851125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6650" y="3727038"/>
            <a:ext cx="680425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Creating consistent visualizations that tell a story.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3692" y="3727038"/>
            <a:ext cx="705105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Help in decision-making for movie production companies.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232453" y="6556511"/>
            <a:ext cx="7820158" cy="2033578"/>
            <a:chOff x="0" y="0"/>
            <a:chExt cx="2059630" cy="53559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671065" y="7146550"/>
            <a:ext cx="705105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 dirty="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·Provide insights/tips for movie production companies to increase revenue.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481253" y="2652396"/>
            <a:ext cx="915052" cy="915052"/>
            <a:chOff x="0" y="0"/>
            <a:chExt cx="1220069" cy="122006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86480" y="66675"/>
              <a:ext cx="447110" cy="1060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891695" y="2652396"/>
            <a:ext cx="915052" cy="915052"/>
            <a:chOff x="0" y="0"/>
            <a:chExt cx="1220069" cy="1220069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10248" y="66675"/>
              <a:ext cx="599574" cy="1060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567039" y="5829300"/>
            <a:ext cx="5033019" cy="1098951"/>
            <a:chOff x="114381" y="-359579"/>
            <a:chExt cx="6710690" cy="1465267"/>
          </a:xfrm>
        </p:grpSpPr>
        <p:grpSp>
          <p:nvGrpSpPr>
            <p:cNvPr id="37" name="Group 37"/>
            <p:cNvGrpSpPr/>
            <p:nvPr/>
          </p:nvGrpSpPr>
          <p:grpSpPr>
            <a:xfrm>
              <a:off x="114381" y="-359579"/>
              <a:ext cx="6710690" cy="1465267"/>
              <a:chOff x="76200" y="-239549"/>
              <a:chExt cx="4470607" cy="97614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734007" y="-23954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5919218" y="-217725"/>
              <a:ext cx="597695" cy="1060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 dirty="0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62649" y="1260692"/>
            <a:ext cx="15162701" cy="8794367"/>
          </a:xfrm>
          <a:custGeom>
            <a:avLst/>
            <a:gdLst/>
            <a:ahLst/>
            <a:cxnLst/>
            <a:rect l="l" t="t" r="r" b="b"/>
            <a:pathLst>
              <a:path w="15162701" h="8794367">
                <a:moveTo>
                  <a:pt x="0" y="0"/>
                </a:moveTo>
                <a:lnTo>
                  <a:pt x="15162702" y="0"/>
                </a:lnTo>
                <a:lnTo>
                  <a:pt x="15162702" y="8794367"/>
                </a:lnTo>
                <a:lnTo>
                  <a:pt x="0" y="8794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Q8) Should companies release movies during official holiday days or not?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16721150" cy="1164158"/>
            <a:chOff x="0" y="0"/>
            <a:chExt cx="4403924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03924" cy="306609"/>
            </a:xfrm>
            <a:custGeom>
              <a:avLst/>
              <a:gdLst/>
              <a:ahLst/>
              <a:cxnLst/>
              <a:rect l="l" t="t" r="r" b="b"/>
              <a:pathLst>
                <a:path w="4403924" h="306609">
                  <a:moveTo>
                    <a:pt x="23613" y="0"/>
                  </a:moveTo>
                  <a:lnTo>
                    <a:pt x="4380311" y="0"/>
                  </a:lnTo>
                  <a:cubicBezTo>
                    <a:pt x="4386574" y="0"/>
                    <a:pt x="4392580" y="2488"/>
                    <a:pt x="4397008" y="6916"/>
                  </a:cubicBezTo>
                  <a:cubicBezTo>
                    <a:pt x="4401436" y="11344"/>
                    <a:pt x="4403924" y="17351"/>
                    <a:pt x="4403924" y="23613"/>
                  </a:cubicBezTo>
                  <a:lnTo>
                    <a:pt x="4403924" y="282996"/>
                  </a:lnTo>
                  <a:cubicBezTo>
                    <a:pt x="4403924" y="296038"/>
                    <a:pt x="4393352" y="306609"/>
                    <a:pt x="4380311" y="306609"/>
                  </a:cubicBezTo>
                  <a:lnTo>
                    <a:pt x="23613" y="306609"/>
                  </a:lnTo>
                  <a:cubicBezTo>
                    <a:pt x="10572" y="306609"/>
                    <a:pt x="0" y="296038"/>
                    <a:pt x="0" y="282996"/>
                  </a:cubicBezTo>
                  <a:lnTo>
                    <a:pt x="0" y="23613"/>
                  </a:lnTo>
                  <a:cubicBezTo>
                    <a:pt x="0" y="10572"/>
                    <a:pt x="10572" y="0"/>
                    <a:pt x="23613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403924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08478" y="1248066"/>
            <a:ext cx="17576598" cy="8634504"/>
          </a:xfrm>
          <a:custGeom>
            <a:avLst/>
            <a:gdLst/>
            <a:ahLst/>
            <a:cxnLst/>
            <a:rect l="l" t="t" r="r" b="b"/>
            <a:pathLst>
              <a:path w="17576598" h="8634504">
                <a:moveTo>
                  <a:pt x="0" y="0"/>
                </a:moveTo>
                <a:lnTo>
                  <a:pt x="17576599" y="0"/>
                </a:lnTo>
                <a:lnTo>
                  <a:pt x="17576599" y="8634504"/>
                </a:lnTo>
                <a:lnTo>
                  <a:pt x="0" y="8634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Q9) What is the most profitable month and day to release a movie on?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16791123" cy="1164158"/>
            <a:chOff x="0" y="0"/>
            <a:chExt cx="4422353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22353" cy="306609"/>
            </a:xfrm>
            <a:custGeom>
              <a:avLst/>
              <a:gdLst/>
              <a:ahLst/>
              <a:cxnLst/>
              <a:rect l="l" t="t" r="r" b="b"/>
              <a:pathLst>
                <a:path w="4422353" h="306609">
                  <a:moveTo>
                    <a:pt x="23515" y="0"/>
                  </a:moveTo>
                  <a:lnTo>
                    <a:pt x="4398838" y="0"/>
                  </a:lnTo>
                  <a:cubicBezTo>
                    <a:pt x="4405075" y="0"/>
                    <a:pt x="4411056" y="2477"/>
                    <a:pt x="4415466" y="6887"/>
                  </a:cubicBezTo>
                  <a:cubicBezTo>
                    <a:pt x="4419876" y="11297"/>
                    <a:pt x="4422353" y="17278"/>
                    <a:pt x="4422353" y="23515"/>
                  </a:cubicBezTo>
                  <a:lnTo>
                    <a:pt x="4422353" y="283095"/>
                  </a:lnTo>
                  <a:cubicBezTo>
                    <a:pt x="4422353" y="296082"/>
                    <a:pt x="4411825" y="306609"/>
                    <a:pt x="4398838" y="306609"/>
                  </a:cubicBezTo>
                  <a:lnTo>
                    <a:pt x="23515" y="306609"/>
                  </a:lnTo>
                  <a:cubicBezTo>
                    <a:pt x="10528" y="306609"/>
                    <a:pt x="0" y="296082"/>
                    <a:pt x="0" y="283095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422353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30746" y="1230350"/>
            <a:ext cx="17607457" cy="8913775"/>
          </a:xfrm>
          <a:custGeom>
            <a:avLst/>
            <a:gdLst/>
            <a:ahLst/>
            <a:cxnLst/>
            <a:rect l="l" t="t" r="r" b="b"/>
            <a:pathLst>
              <a:path w="17607457" h="8913775">
                <a:moveTo>
                  <a:pt x="0" y="0"/>
                </a:moveTo>
                <a:lnTo>
                  <a:pt x="17607458" y="0"/>
                </a:lnTo>
                <a:lnTo>
                  <a:pt x="17607458" y="8913775"/>
                </a:lnTo>
                <a:lnTo>
                  <a:pt x="0" y="891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Q9) What is the most profitable month and day to release a movie on?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16756137" cy="1164158"/>
            <a:chOff x="0" y="0"/>
            <a:chExt cx="4413139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13139" cy="306609"/>
            </a:xfrm>
            <a:custGeom>
              <a:avLst/>
              <a:gdLst/>
              <a:ahLst/>
              <a:cxnLst/>
              <a:rect l="l" t="t" r="r" b="b"/>
              <a:pathLst>
                <a:path w="4413139" h="306609">
                  <a:moveTo>
                    <a:pt x="23564" y="0"/>
                  </a:moveTo>
                  <a:lnTo>
                    <a:pt x="4389575" y="0"/>
                  </a:lnTo>
                  <a:cubicBezTo>
                    <a:pt x="4395824" y="0"/>
                    <a:pt x="4401818" y="2483"/>
                    <a:pt x="4406237" y="6902"/>
                  </a:cubicBezTo>
                  <a:cubicBezTo>
                    <a:pt x="4410656" y="11321"/>
                    <a:pt x="4413139" y="17314"/>
                    <a:pt x="4413139" y="23564"/>
                  </a:cubicBezTo>
                  <a:lnTo>
                    <a:pt x="4413139" y="283046"/>
                  </a:lnTo>
                  <a:cubicBezTo>
                    <a:pt x="4413139" y="296060"/>
                    <a:pt x="4402589" y="306609"/>
                    <a:pt x="4389575" y="306609"/>
                  </a:cubicBezTo>
                  <a:lnTo>
                    <a:pt x="23564" y="306609"/>
                  </a:lnTo>
                  <a:cubicBezTo>
                    <a:pt x="10550" y="306609"/>
                    <a:pt x="0" y="296060"/>
                    <a:pt x="0" y="283046"/>
                  </a:cubicBezTo>
                  <a:lnTo>
                    <a:pt x="0" y="23564"/>
                  </a:lnTo>
                  <a:cubicBezTo>
                    <a:pt x="0" y="10550"/>
                    <a:pt x="10550" y="0"/>
                    <a:pt x="23564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413139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70709" y="1325102"/>
            <a:ext cx="17614368" cy="8631040"/>
          </a:xfrm>
          <a:custGeom>
            <a:avLst/>
            <a:gdLst/>
            <a:ahLst/>
            <a:cxnLst/>
            <a:rect l="l" t="t" r="r" b="b"/>
            <a:pathLst>
              <a:path w="17614368" h="8631040">
                <a:moveTo>
                  <a:pt x="0" y="0"/>
                </a:moveTo>
                <a:lnTo>
                  <a:pt x="17614368" y="0"/>
                </a:lnTo>
                <a:lnTo>
                  <a:pt x="17614368" y="8631041"/>
                </a:lnTo>
                <a:lnTo>
                  <a:pt x="0" y="8631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40872"/>
            <a:ext cx="17825529" cy="44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Q9) What is the most profitable month and day to release a movie on?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31235" y="2677828"/>
            <a:ext cx="17825529" cy="5771015"/>
          </a:xfrm>
          <a:custGeom>
            <a:avLst/>
            <a:gdLst/>
            <a:ahLst/>
            <a:cxnLst/>
            <a:rect l="l" t="t" r="r" b="b"/>
            <a:pathLst>
              <a:path w="17825529" h="5771015">
                <a:moveTo>
                  <a:pt x="0" y="0"/>
                </a:moveTo>
                <a:lnTo>
                  <a:pt x="17825530" y="0"/>
                </a:lnTo>
                <a:lnTo>
                  <a:pt x="17825530" y="5771015"/>
                </a:lnTo>
                <a:lnTo>
                  <a:pt x="0" y="577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84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Q10) </a:t>
            </a: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Does the movies budget and revenue increase with time? Is it a profitable relationship?</a:t>
            </a:r>
          </a:p>
          <a:p>
            <a:pPr algn="l">
              <a:lnSpc>
                <a:spcPts val="3316"/>
              </a:lnSpc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571636"/>
            <a:ext cx="16230600" cy="8115300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84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Q10) </a:t>
            </a: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Does the movies budget and revenue increase with time? Is it a profitable relationship?</a:t>
            </a:r>
          </a:p>
          <a:p>
            <a:pPr algn="l">
              <a:lnSpc>
                <a:spcPts val="3316"/>
              </a:lnSpc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3611880"/>
            <a:ext cx="18288000" cy="5646420"/>
          </a:xfrm>
          <a:custGeom>
            <a:avLst/>
            <a:gdLst/>
            <a:ahLst/>
            <a:cxnLst/>
            <a:rect l="l" t="t" r="r" b="b"/>
            <a:pathLst>
              <a:path w="18288000" h="5646420">
                <a:moveTo>
                  <a:pt x="0" y="0"/>
                </a:moveTo>
                <a:lnTo>
                  <a:pt x="18288000" y="0"/>
                </a:lnTo>
                <a:lnTo>
                  <a:pt x="18288000" y="5646420"/>
                </a:lnTo>
                <a:lnTo>
                  <a:pt x="0" y="564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Q11) What other features can we add to increase the correlation with budget and revenue?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9548" y="1273604"/>
            <a:ext cx="17431365" cy="2003628"/>
            <a:chOff x="0" y="0"/>
            <a:chExt cx="8958335" cy="10297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58335" cy="1029705"/>
            </a:xfrm>
            <a:custGeom>
              <a:avLst/>
              <a:gdLst/>
              <a:ahLst/>
              <a:cxnLst/>
              <a:rect l="l" t="t" r="r" b="b"/>
              <a:pathLst>
                <a:path w="8958335" h="1029705">
                  <a:moveTo>
                    <a:pt x="22651" y="0"/>
                  </a:moveTo>
                  <a:lnTo>
                    <a:pt x="8935684" y="0"/>
                  </a:lnTo>
                  <a:cubicBezTo>
                    <a:pt x="8948194" y="0"/>
                    <a:pt x="8958335" y="10141"/>
                    <a:pt x="8958335" y="22651"/>
                  </a:cubicBezTo>
                  <a:lnTo>
                    <a:pt x="8958335" y="1007054"/>
                  </a:lnTo>
                  <a:cubicBezTo>
                    <a:pt x="8958335" y="1013062"/>
                    <a:pt x="8955949" y="1018823"/>
                    <a:pt x="8951701" y="1023071"/>
                  </a:cubicBezTo>
                  <a:cubicBezTo>
                    <a:pt x="8947453" y="1027319"/>
                    <a:pt x="8941691" y="1029705"/>
                    <a:pt x="8935684" y="1029705"/>
                  </a:cubicBezTo>
                  <a:lnTo>
                    <a:pt x="22651" y="1029705"/>
                  </a:lnTo>
                  <a:cubicBezTo>
                    <a:pt x="10141" y="1029705"/>
                    <a:pt x="0" y="1019564"/>
                    <a:pt x="0" y="1007054"/>
                  </a:cubicBezTo>
                  <a:lnTo>
                    <a:pt x="0" y="22651"/>
                  </a:lnTo>
                  <a:cubicBezTo>
                    <a:pt x="0" y="10141"/>
                    <a:pt x="10141" y="0"/>
                    <a:pt x="22651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958335" cy="1067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10797" y="1415945"/>
            <a:ext cx="16748503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Firstly, we want to test with the feature `popularity`. This feature indicates how people were motivated to watch the movie pre-release. Will this feature create a strong connection with the budget and revenue?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9548" y="2257992"/>
            <a:ext cx="17825529" cy="5771015"/>
          </a:xfrm>
          <a:custGeom>
            <a:avLst/>
            <a:gdLst/>
            <a:ahLst/>
            <a:cxnLst/>
            <a:rect l="l" t="t" r="r" b="b"/>
            <a:pathLst>
              <a:path w="17825529" h="5771015">
                <a:moveTo>
                  <a:pt x="0" y="0"/>
                </a:moveTo>
                <a:lnTo>
                  <a:pt x="17825529" y="0"/>
                </a:lnTo>
                <a:lnTo>
                  <a:pt x="17825529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Q11) What other features can we add to increase the correlation with budget and revenue?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6630" y="1522940"/>
            <a:ext cx="17431365" cy="1492831"/>
            <a:chOff x="0" y="0"/>
            <a:chExt cx="8958335" cy="7671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58335" cy="767196"/>
            </a:xfrm>
            <a:custGeom>
              <a:avLst/>
              <a:gdLst/>
              <a:ahLst/>
              <a:cxnLst/>
              <a:rect l="l" t="t" r="r" b="b"/>
              <a:pathLst>
                <a:path w="8958335" h="767196">
                  <a:moveTo>
                    <a:pt x="22651" y="0"/>
                  </a:moveTo>
                  <a:lnTo>
                    <a:pt x="8935684" y="0"/>
                  </a:lnTo>
                  <a:cubicBezTo>
                    <a:pt x="8948194" y="0"/>
                    <a:pt x="8958335" y="10141"/>
                    <a:pt x="8958335" y="22651"/>
                  </a:cubicBezTo>
                  <a:lnTo>
                    <a:pt x="8958335" y="744545"/>
                  </a:lnTo>
                  <a:cubicBezTo>
                    <a:pt x="8958335" y="750553"/>
                    <a:pt x="8955949" y="756314"/>
                    <a:pt x="8951701" y="760562"/>
                  </a:cubicBezTo>
                  <a:cubicBezTo>
                    <a:pt x="8947453" y="764810"/>
                    <a:pt x="8941691" y="767196"/>
                    <a:pt x="8935684" y="767196"/>
                  </a:cubicBezTo>
                  <a:lnTo>
                    <a:pt x="22651" y="767196"/>
                  </a:lnTo>
                  <a:cubicBezTo>
                    <a:pt x="10141" y="767196"/>
                    <a:pt x="0" y="757055"/>
                    <a:pt x="0" y="744545"/>
                  </a:cubicBezTo>
                  <a:lnTo>
                    <a:pt x="0" y="22651"/>
                  </a:lnTo>
                  <a:cubicBezTo>
                    <a:pt x="0" y="10141"/>
                    <a:pt x="10141" y="0"/>
                    <a:pt x="22651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958335" cy="805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28317" y="3568221"/>
            <a:ext cx="17431365" cy="5098674"/>
          </a:xfrm>
          <a:custGeom>
            <a:avLst/>
            <a:gdLst/>
            <a:ahLst/>
            <a:cxnLst/>
            <a:rect l="l" t="t" r="r" b="b"/>
            <a:pathLst>
              <a:path w="17431365" h="5098674">
                <a:moveTo>
                  <a:pt x="0" y="0"/>
                </a:moveTo>
                <a:lnTo>
                  <a:pt x="17431366" y="0"/>
                </a:lnTo>
                <a:lnTo>
                  <a:pt x="17431366" y="5098674"/>
                </a:lnTo>
                <a:lnTo>
                  <a:pt x="0" y="5098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9548" y="250397"/>
            <a:ext cx="17825529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Q11) What other features can we add to increase the correlation with budget and revenue?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7879" y="1665281"/>
            <a:ext cx="1674850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Secondly, we add the feature `Opening Weekend (USD)` which indicates how much the movie made within the first week of release.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31235" y="2257992"/>
            <a:ext cx="17825529" cy="5771015"/>
          </a:xfrm>
          <a:custGeom>
            <a:avLst/>
            <a:gdLst/>
            <a:ahLst/>
            <a:cxnLst/>
            <a:rect l="l" t="t" r="r" b="b"/>
            <a:pathLst>
              <a:path w="17825529" h="5771015">
                <a:moveTo>
                  <a:pt x="0" y="0"/>
                </a:moveTo>
                <a:lnTo>
                  <a:pt x="17825530" y="0"/>
                </a:lnTo>
                <a:lnTo>
                  <a:pt x="17825530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84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  <a:endParaRPr lang="en-US" sz="30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395913"/>
            <a:ext cx="7820158" cy="2033578"/>
            <a:chOff x="0" y="0"/>
            <a:chExt cx="2059630" cy="535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430204" y="2911422"/>
            <a:ext cx="9427591" cy="2232078"/>
          </a:xfrm>
          <a:custGeom>
            <a:avLst/>
            <a:gdLst/>
            <a:ahLst/>
            <a:cxnLst/>
            <a:rect l="l" t="t" r="r" b="b"/>
            <a:pathLst>
              <a:path w="9427591" h="2232078">
                <a:moveTo>
                  <a:pt x="0" y="0"/>
                </a:moveTo>
                <a:lnTo>
                  <a:pt x="9427592" y="0"/>
                </a:lnTo>
                <a:lnTo>
                  <a:pt x="9427592" y="2232078"/>
                </a:lnTo>
                <a:lnTo>
                  <a:pt x="0" y="2232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681749" y="5486239"/>
            <a:ext cx="10924501" cy="2755013"/>
          </a:xfrm>
          <a:custGeom>
            <a:avLst/>
            <a:gdLst/>
            <a:ahLst/>
            <a:cxnLst/>
            <a:rect l="l" t="t" r="r" b="b"/>
            <a:pathLst>
              <a:path w="10924501" h="2755013">
                <a:moveTo>
                  <a:pt x="0" y="0"/>
                </a:moveTo>
                <a:lnTo>
                  <a:pt x="10924502" y="0"/>
                </a:lnTo>
                <a:lnTo>
                  <a:pt x="10924502" y="2755013"/>
                </a:lnTo>
                <a:lnTo>
                  <a:pt x="0" y="2755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956444" y="7284068"/>
            <a:ext cx="1630757" cy="957183"/>
          </a:xfrm>
          <a:custGeom>
            <a:avLst/>
            <a:gdLst/>
            <a:ahLst/>
            <a:cxnLst/>
            <a:rect l="l" t="t" r="r" b="b"/>
            <a:pathLst>
              <a:path w="1630757" h="957183">
                <a:moveTo>
                  <a:pt x="0" y="0"/>
                </a:moveTo>
                <a:lnTo>
                  <a:pt x="1630757" y="0"/>
                </a:lnTo>
                <a:lnTo>
                  <a:pt x="1630757" y="957184"/>
                </a:lnTo>
                <a:lnTo>
                  <a:pt x="0" y="957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-723514" y="318934"/>
            <a:ext cx="6709589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23992" y="8980805"/>
            <a:ext cx="5840016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issue: Alot of NaN values</a:t>
            </a:r>
          </a:p>
        </p:txBody>
      </p:sp>
      <p:sp>
        <p:nvSpPr>
          <p:cNvPr id="17" name="Freeform 17"/>
          <p:cNvSpPr/>
          <p:nvPr/>
        </p:nvSpPr>
        <p:spPr>
          <a:xfrm rot="1173216">
            <a:off x="-943636" y="8056593"/>
            <a:ext cx="7315200" cy="2819677"/>
          </a:xfrm>
          <a:custGeom>
            <a:avLst/>
            <a:gdLst/>
            <a:ahLst/>
            <a:cxnLst/>
            <a:rect l="l" t="t" r="r" b="b"/>
            <a:pathLst>
              <a:path w="7315200" h="2819677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8755218">
            <a:off x="14914374" y="-959009"/>
            <a:ext cx="4689852" cy="4338113"/>
          </a:xfrm>
          <a:custGeom>
            <a:avLst/>
            <a:gdLst/>
            <a:ahLst/>
            <a:cxnLst/>
            <a:rect l="l" t="t" r="r" b="b"/>
            <a:pathLst>
              <a:path w="4689852" h="4338113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9548" y="2837322"/>
            <a:ext cx="17825529" cy="4612356"/>
          </a:xfrm>
          <a:custGeom>
            <a:avLst/>
            <a:gdLst/>
            <a:ahLst/>
            <a:cxnLst/>
            <a:rect l="l" t="t" r="r" b="b"/>
            <a:pathLst>
              <a:path w="17825529" h="4612356">
                <a:moveTo>
                  <a:pt x="0" y="0"/>
                </a:moveTo>
                <a:lnTo>
                  <a:pt x="17825529" y="0"/>
                </a:lnTo>
                <a:lnTo>
                  <a:pt x="17825529" y="4612356"/>
                </a:lnTo>
                <a:lnTo>
                  <a:pt x="0" y="4612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84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  <a:endParaRPr lang="en-US" sz="30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9548" y="2257992"/>
            <a:ext cx="17825529" cy="5771015"/>
          </a:xfrm>
          <a:custGeom>
            <a:avLst/>
            <a:gdLst/>
            <a:ahLst/>
            <a:cxnLst/>
            <a:rect l="l" t="t" r="r" b="b"/>
            <a:pathLst>
              <a:path w="17825529" h="5771015">
                <a:moveTo>
                  <a:pt x="0" y="0"/>
                </a:moveTo>
                <a:lnTo>
                  <a:pt x="17825529" y="0"/>
                </a:lnTo>
                <a:lnTo>
                  <a:pt x="17825529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84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  <a:endParaRPr lang="en-US" sz="30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9548" y="2257992"/>
            <a:ext cx="17825529" cy="5771015"/>
          </a:xfrm>
          <a:custGeom>
            <a:avLst/>
            <a:gdLst/>
            <a:ahLst/>
            <a:cxnLst/>
            <a:rect l="l" t="t" r="r" b="b"/>
            <a:pathLst>
              <a:path w="17825529" h="5771015">
                <a:moveTo>
                  <a:pt x="0" y="0"/>
                </a:moveTo>
                <a:lnTo>
                  <a:pt x="17825529" y="0"/>
                </a:lnTo>
                <a:lnTo>
                  <a:pt x="17825529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84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  <a:endParaRPr lang="en-US" sz="30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31235" y="2257992"/>
            <a:ext cx="17825529" cy="5771015"/>
          </a:xfrm>
          <a:custGeom>
            <a:avLst/>
            <a:gdLst/>
            <a:ahLst/>
            <a:cxnLst/>
            <a:rect l="l" t="t" r="r" b="b"/>
            <a:pathLst>
              <a:path w="17825529" h="5771015">
                <a:moveTo>
                  <a:pt x="0" y="0"/>
                </a:moveTo>
                <a:lnTo>
                  <a:pt x="17825530" y="0"/>
                </a:lnTo>
                <a:lnTo>
                  <a:pt x="17825530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84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  <a:endParaRPr lang="en-US" sz="30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20394713" cy="1164158"/>
            <a:chOff x="0" y="0"/>
            <a:chExt cx="537144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1447" cy="306609"/>
            </a:xfrm>
            <a:custGeom>
              <a:avLst/>
              <a:gdLst/>
              <a:ahLst/>
              <a:cxnLst/>
              <a:rect l="l" t="t" r="r" b="b"/>
              <a:pathLst>
                <a:path w="5371447" h="306609">
                  <a:moveTo>
                    <a:pt x="19360" y="0"/>
                  </a:moveTo>
                  <a:lnTo>
                    <a:pt x="5352087" y="0"/>
                  </a:lnTo>
                  <a:cubicBezTo>
                    <a:pt x="5357222" y="0"/>
                    <a:pt x="5362146" y="2040"/>
                    <a:pt x="5365777" y="5670"/>
                  </a:cubicBezTo>
                  <a:cubicBezTo>
                    <a:pt x="5369407" y="9301"/>
                    <a:pt x="5371447" y="14225"/>
                    <a:pt x="5371447" y="19360"/>
                  </a:cubicBezTo>
                  <a:lnTo>
                    <a:pt x="5371447" y="287250"/>
                  </a:lnTo>
                  <a:cubicBezTo>
                    <a:pt x="5371447" y="292384"/>
                    <a:pt x="5369407" y="297308"/>
                    <a:pt x="5365777" y="300939"/>
                  </a:cubicBezTo>
                  <a:cubicBezTo>
                    <a:pt x="5362146" y="304570"/>
                    <a:pt x="5357222" y="306609"/>
                    <a:pt x="5352087" y="306609"/>
                  </a:cubicBezTo>
                  <a:lnTo>
                    <a:pt x="19360" y="306609"/>
                  </a:lnTo>
                  <a:cubicBezTo>
                    <a:pt x="14225" y="306609"/>
                    <a:pt x="9301" y="304570"/>
                    <a:pt x="5670" y="300939"/>
                  </a:cubicBezTo>
                  <a:cubicBezTo>
                    <a:pt x="2040" y="297308"/>
                    <a:pt x="0" y="292384"/>
                    <a:pt x="0" y="287250"/>
                  </a:cubicBezTo>
                  <a:lnTo>
                    <a:pt x="0" y="19360"/>
                  </a:lnTo>
                  <a:cubicBezTo>
                    <a:pt x="0" y="14225"/>
                    <a:pt x="2040" y="9301"/>
                    <a:pt x="5670" y="5670"/>
                  </a:cubicBezTo>
                  <a:cubicBezTo>
                    <a:pt x="9301" y="2040"/>
                    <a:pt x="14225" y="0"/>
                    <a:pt x="1936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144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31235" y="2257992"/>
            <a:ext cx="17825529" cy="5771015"/>
          </a:xfrm>
          <a:custGeom>
            <a:avLst/>
            <a:gdLst/>
            <a:ahLst/>
            <a:cxnLst/>
            <a:rect l="l" t="t" r="r" b="b"/>
            <a:pathLst>
              <a:path w="17825529" h="5771015">
                <a:moveTo>
                  <a:pt x="0" y="0"/>
                </a:moveTo>
                <a:lnTo>
                  <a:pt x="17825530" y="0"/>
                </a:lnTo>
                <a:lnTo>
                  <a:pt x="17825530" y="5771016"/>
                </a:lnTo>
                <a:lnTo>
                  <a:pt x="0" y="57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7825529" cy="84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Q12) After learning that movies on average are profitable, what about Box Offices?</a:t>
            </a:r>
          </a:p>
          <a:p>
            <a:pPr algn="l">
              <a:lnSpc>
                <a:spcPts val="3316"/>
              </a:lnSpc>
            </a:pPr>
            <a:endParaRPr lang="en-US" sz="30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14265151" cy="1164158"/>
            <a:chOff x="0" y="0"/>
            <a:chExt cx="375707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57077" cy="306609"/>
            </a:xfrm>
            <a:custGeom>
              <a:avLst/>
              <a:gdLst/>
              <a:ahLst/>
              <a:cxnLst/>
              <a:rect l="l" t="t" r="r" b="b"/>
              <a:pathLst>
                <a:path w="3757077" h="306609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433425"/>
            <a:ext cx="6165210" cy="3452518"/>
          </a:xfrm>
          <a:custGeom>
            <a:avLst/>
            <a:gdLst/>
            <a:ahLst/>
            <a:cxnLst/>
            <a:rect l="l" t="t" r="r" b="b"/>
            <a:pathLst>
              <a:path w="6165210" h="3452518">
                <a:moveTo>
                  <a:pt x="0" y="0"/>
                </a:moveTo>
                <a:lnTo>
                  <a:pt x="6165210" y="0"/>
                </a:lnTo>
                <a:lnTo>
                  <a:pt x="6165210" y="3452518"/>
                </a:lnTo>
                <a:lnTo>
                  <a:pt x="0" y="3452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028513" y="5972507"/>
            <a:ext cx="6230787" cy="3597036"/>
          </a:xfrm>
          <a:custGeom>
            <a:avLst/>
            <a:gdLst/>
            <a:ahLst/>
            <a:cxnLst/>
            <a:rect l="l" t="t" r="r" b="b"/>
            <a:pathLst>
              <a:path w="6230787" h="3597036">
                <a:moveTo>
                  <a:pt x="0" y="0"/>
                </a:moveTo>
                <a:lnTo>
                  <a:pt x="6230787" y="0"/>
                </a:lnTo>
                <a:lnTo>
                  <a:pt x="6230787" y="3597036"/>
                </a:lnTo>
                <a:lnTo>
                  <a:pt x="0" y="3597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28700" y="5972507"/>
            <a:ext cx="6165210" cy="3619168"/>
          </a:xfrm>
          <a:custGeom>
            <a:avLst/>
            <a:gdLst/>
            <a:ahLst/>
            <a:cxnLst/>
            <a:rect l="l" t="t" r="r" b="b"/>
            <a:pathLst>
              <a:path w="6165210" h="3619168">
                <a:moveTo>
                  <a:pt x="0" y="0"/>
                </a:moveTo>
                <a:lnTo>
                  <a:pt x="6165210" y="0"/>
                </a:lnTo>
                <a:lnTo>
                  <a:pt x="6165210" y="3619168"/>
                </a:lnTo>
                <a:lnTo>
                  <a:pt x="0" y="3619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028513" y="1433425"/>
            <a:ext cx="6230787" cy="3504818"/>
          </a:xfrm>
          <a:custGeom>
            <a:avLst/>
            <a:gdLst/>
            <a:ahLst/>
            <a:cxnLst/>
            <a:rect l="l" t="t" r="r" b="b"/>
            <a:pathLst>
              <a:path w="6230787" h="3504818">
                <a:moveTo>
                  <a:pt x="0" y="0"/>
                </a:moveTo>
                <a:lnTo>
                  <a:pt x="6230787" y="0"/>
                </a:lnTo>
                <a:lnTo>
                  <a:pt x="6230787" y="3504817"/>
                </a:lnTo>
                <a:lnTo>
                  <a:pt x="0" y="3504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9548" y="250397"/>
            <a:ext cx="11695967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14265151" cy="1164158"/>
            <a:chOff x="0" y="0"/>
            <a:chExt cx="375707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57077" cy="306609"/>
            </a:xfrm>
            <a:custGeom>
              <a:avLst/>
              <a:gdLst/>
              <a:ahLst/>
              <a:cxnLst/>
              <a:rect l="l" t="t" r="r" b="b"/>
              <a:pathLst>
                <a:path w="3757077" h="306609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3334" y="2300759"/>
            <a:ext cx="17561331" cy="5685481"/>
          </a:xfrm>
          <a:custGeom>
            <a:avLst/>
            <a:gdLst/>
            <a:ahLst/>
            <a:cxnLst/>
            <a:rect l="l" t="t" r="r" b="b"/>
            <a:pathLst>
              <a:path w="17561331" h="5685481">
                <a:moveTo>
                  <a:pt x="0" y="0"/>
                </a:moveTo>
                <a:lnTo>
                  <a:pt x="17561332" y="0"/>
                </a:lnTo>
                <a:lnTo>
                  <a:pt x="17561332" y="5685482"/>
                </a:lnTo>
                <a:lnTo>
                  <a:pt x="0" y="5685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1695967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14265151" cy="1164158"/>
            <a:chOff x="0" y="0"/>
            <a:chExt cx="375707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57077" cy="306609"/>
            </a:xfrm>
            <a:custGeom>
              <a:avLst/>
              <a:gdLst/>
              <a:ahLst/>
              <a:cxnLst/>
              <a:rect l="l" t="t" r="r" b="b"/>
              <a:pathLst>
                <a:path w="3757077" h="306609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26496" y="2321208"/>
            <a:ext cx="17435009" cy="5644584"/>
          </a:xfrm>
          <a:custGeom>
            <a:avLst/>
            <a:gdLst/>
            <a:ahLst/>
            <a:cxnLst/>
            <a:rect l="l" t="t" r="r" b="b"/>
            <a:pathLst>
              <a:path w="17435009" h="5644584">
                <a:moveTo>
                  <a:pt x="0" y="0"/>
                </a:moveTo>
                <a:lnTo>
                  <a:pt x="17435008" y="0"/>
                </a:lnTo>
                <a:lnTo>
                  <a:pt x="17435008" y="5644584"/>
                </a:lnTo>
                <a:lnTo>
                  <a:pt x="0" y="5644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1695967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191982"/>
            <a:ext cx="14265151" cy="1164158"/>
            <a:chOff x="0" y="0"/>
            <a:chExt cx="375707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57077" cy="306609"/>
            </a:xfrm>
            <a:custGeom>
              <a:avLst/>
              <a:gdLst/>
              <a:ahLst/>
              <a:cxnLst/>
              <a:rect l="l" t="t" r="r" b="b"/>
              <a:pathLst>
                <a:path w="3757077" h="306609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28296" y="2321791"/>
            <a:ext cx="17431408" cy="5643418"/>
          </a:xfrm>
          <a:custGeom>
            <a:avLst/>
            <a:gdLst/>
            <a:ahLst/>
            <a:cxnLst/>
            <a:rect l="l" t="t" r="r" b="b"/>
            <a:pathLst>
              <a:path w="17431408" h="5643418">
                <a:moveTo>
                  <a:pt x="0" y="0"/>
                </a:moveTo>
                <a:lnTo>
                  <a:pt x="17431408" y="0"/>
                </a:lnTo>
                <a:lnTo>
                  <a:pt x="17431408" y="5643418"/>
                </a:lnTo>
                <a:lnTo>
                  <a:pt x="0" y="5643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1695967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2409636" y="-191982"/>
            <a:ext cx="14265151" cy="1164158"/>
            <a:chOff x="0" y="0"/>
            <a:chExt cx="3757077" cy="3066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57077" cy="306609"/>
            </a:xfrm>
            <a:custGeom>
              <a:avLst/>
              <a:gdLst/>
              <a:ahLst/>
              <a:cxnLst/>
              <a:rect l="l" t="t" r="r" b="b"/>
              <a:pathLst>
                <a:path w="3757077" h="306609">
                  <a:moveTo>
                    <a:pt x="27678" y="0"/>
                  </a:moveTo>
                  <a:lnTo>
                    <a:pt x="3729398" y="0"/>
                  </a:lnTo>
                  <a:cubicBezTo>
                    <a:pt x="3736739" y="0"/>
                    <a:pt x="3743779" y="2916"/>
                    <a:pt x="3748970" y="8107"/>
                  </a:cubicBezTo>
                  <a:cubicBezTo>
                    <a:pt x="3754161" y="13298"/>
                    <a:pt x="3757077" y="20338"/>
                    <a:pt x="3757077" y="27678"/>
                  </a:cubicBezTo>
                  <a:lnTo>
                    <a:pt x="3757077" y="278931"/>
                  </a:lnTo>
                  <a:cubicBezTo>
                    <a:pt x="3757077" y="286272"/>
                    <a:pt x="3754161" y="293312"/>
                    <a:pt x="3748970" y="298503"/>
                  </a:cubicBezTo>
                  <a:cubicBezTo>
                    <a:pt x="3743779" y="303693"/>
                    <a:pt x="3736739" y="306609"/>
                    <a:pt x="3729398" y="306609"/>
                  </a:cubicBezTo>
                  <a:lnTo>
                    <a:pt x="27678" y="306609"/>
                  </a:lnTo>
                  <a:cubicBezTo>
                    <a:pt x="20338" y="306609"/>
                    <a:pt x="13298" y="303693"/>
                    <a:pt x="8107" y="298503"/>
                  </a:cubicBezTo>
                  <a:cubicBezTo>
                    <a:pt x="2916" y="293312"/>
                    <a:pt x="0" y="286272"/>
                    <a:pt x="0" y="278931"/>
                  </a:cubicBezTo>
                  <a:lnTo>
                    <a:pt x="0" y="27678"/>
                  </a:lnTo>
                  <a:cubicBezTo>
                    <a:pt x="0" y="20338"/>
                    <a:pt x="2916" y="13298"/>
                    <a:pt x="8107" y="8107"/>
                  </a:cubicBezTo>
                  <a:cubicBezTo>
                    <a:pt x="13298" y="2916"/>
                    <a:pt x="20338" y="0"/>
                    <a:pt x="27678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57077" cy="3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10428" y="2348381"/>
            <a:ext cx="17267145" cy="5590238"/>
          </a:xfrm>
          <a:custGeom>
            <a:avLst/>
            <a:gdLst/>
            <a:ahLst/>
            <a:cxnLst/>
            <a:rect l="l" t="t" r="r" b="b"/>
            <a:pathLst>
              <a:path w="17267145" h="5590238">
                <a:moveTo>
                  <a:pt x="0" y="0"/>
                </a:moveTo>
                <a:lnTo>
                  <a:pt x="17267144" y="0"/>
                </a:lnTo>
                <a:lnTo>
                  <a:pt x="17267144" y="5590238"/>
                </a:lnTo>
                <a:lnTo>
                  <a:pt x="0" y="55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9548" y="250397"/>
            <a:ext cx="11695967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3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Q13) How streaming websites affected box office revenue?</a:t>
            </a:r>
          </a:p>
        </p:txBody>
      </p:sp>
      <p:grpSp>
        <p:nvGrpSpPr>
          <p:cNvPr id="24" name="Group 2"/>
          <p:cNvGrpSpPr/>
          <p:nvPr/>
        </p:nvGrpSpPr>
        <p:grpSpPr>
          <a:xfrm>
            <a:off x="-990600" y="-1732121"/>
            <a:ext cx="20697110" cy="13751241"/>
            <a:chOff x="0" y="0"/>
            <a:chExt cx="27596147" cy="18334987"/>
          </a:xfrm>
        </p:grpSpPr>
        <p:sp>
          <p:nvSpPr>
            <p:cNvPr id="25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395913"/>
            <a:ext cx="7820158" cy="2033578"/>
            <a:chOff x="0" y="0"/>
            <a:chExt cx="2059630" cy="535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637357" y="3154815"/>
            <a:ext cx="7013287" cy="2248826"/>
          </a:xfrm>
          <a:custGeom>
            <a:avLst/>
            <a:gdLst/>
            <a:ahLst/>
            <a:cxnLst/>
            <a:rect l="l" t="t" r="r" b="b"/>
            <a:pathLst>
              <a:path w="7013287" h="2248826">
                <a:moveTo>
                  <a:pt x="0" y="0"/>
                </a:moveTo>
                <a:lnTo>
                  <a:pt x="7013286" y="0"/>
                </a:lnTo>
                <a:lnTo>
                  <a:pt x="7013286" y="2248826"/>
                </a:lnTo>
                <a:lnTo>
                  <a:pt x="0" y="224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606585">
            <a:off x="15086658" y="4850145"/>
            <a:ext cx="2219305" cy="3051544"/>
          </a:xfrm>
          <a:custGeom>
            <a:avLst/>
            <a:gdLst/>
            <a:ahLst/>
            <a:cxnLst/>
            <a:rect l="l" t="t" r="r" b="b"/>
            <a:pathLst>
              <a:path w="2219305" h="3051544">
                <a:moveTo>
                  <a:pt x="0" y="0"/>
                </a:moveTo>
                <a:lnTo>
                  <a:pt x="2219305" y="0"/>
                </a:lnTo>
                <a:lnTo>
                  <a:pt x="2219305" y="3051545"/>
                </a:lnTo>
                <a:lnTo>
                  <a:pt x="0" y="3051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853352">
            <a:off x="675877" y="3935369"/>
            <a:ext cx="2512273" cy="4331506"/>
          </a:xfrm>
          <a:custGeom>
            <a:avLst/>
            <a:gdLst/>
            <a:ahLst/>
            <a:cxnLst/>
            <a:rect l="l" t="t" r="r" b="b"/>
            <a:pathLst>
              <a:path w="2512273" h="4331506">
                <a:moveTo>
                  <a:pt x="0" y="0"/>
                </a:moveTo>
                <a:lnTo>
                  <a:pt x="2512274" y="0"/>
                </a:lnTo>
                <a:lnTo>
                  <a:pt x="2512274" y="4331505"/>
                </a:lnTo>
                <a:lnTo>
                  <a:pt x="0" y="43315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81749" y="5974356"/>
            <a:ext cx="10924501" cy="2310317"/>
          </a:xfrm>
          <a:custGeom>
            <a:avLst/>
            <a:gdLst/>
            <a:ahLst/>
            <a:cxnLst/>
            <a:rect l="l" t="t" r="r" b="b"/>
            <a:pathLst>
              <a:path w="10924501" h="2310317">
                <a:moveTo>
                  <a:pt x="0" y="0"/>
                </a:moveTo>
                <a:lnTo>
                  <a:pt x="10924502" y="0"/>
                </a:lnTo>
                <a:lnTo>
                  <a:pt x="10924502" y="2310317"/>
                </a:lnTo>
                <a:lnTo>
                  <a:pt x="0" y="23103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937394" y="7308440"/>
            <a:ext cx="1630757" cy="957183"/>
          </a:xfrm>
          <a:custGeom>
            <a:avLst/>
            <a:gdLst/>
            <a:ahLst/>
            <a:cxnLst/>
            <a:rect l="l" t="t" r="r" b="b"/>
            <a:pathLst>
              <a:path w="1630757" h="957183">
                <a:moveTo>
                  <a:pt x="0" y="0"/>
                </a:moveTo>
                <a:lnTo>
                  <a:pt x="1630757" y="0"/>
                </a:lnTo>
                <a:lnTo>
                  <a:pt x="1630757" y="957183"/>
                </a:lnTo>
                <a:lnTo>
                  <a:pt x="0" y="957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-723514" y="318934"/>
            <a:ext cx="6709589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92428" y="8980805"/>
            <a:ext cx="7303145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issue: Alot of unnreliable records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332230" y="2341219"/>
            <a:ext cx="864762" cy="813597"/>
          </a:xfrm>
          <a:custGeom>
            <a:avLst/>
            <a:gdLst/>
            <a:ahLst/>
            <a:cxnLst/>
            <a:rect l="l" t="t" r="r" b="b"/>
            <a:pathLst>
              <a:path w="864762" h="813597">
                <a:moveTo>
                  <a:pt x="0" y="0"/>
                </a:moveTo>
                <a:lnTo>
                  <a:pt x="864762" y="0"/>
                </a:lnTo>
                <a:lnTo>
                  <a:pt x="864762" y="813596"/>
                </a:lnTo>
                <a:lnTo>
                  <a:pt x="0" y="813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601538" y="3154815"/>
            <a:ext cx="594773" cy="689592"/>
          </a:xfrm>
          <a:custGeom>
            <a:avLst/>
            <a:gdLst/>
            <a:ahLst/>
            <a:cxnLst/>
            <a:rect l="l" t="t" r="r" b="b"/>
            <a:pathLst>
              <a:path w="594773" h="689592">
                <a:moveTo>
                  <a:pt x="0" y="0"/>
                </a:moveTo>
                <a:lnTo>
                  <a:pt x="594773" y="0"/>
                </a:lnTo>
                <a:lnTo>
                  <a:pt x="594773" y="689592"/>
                </a:lnTo>
                <a:lnTo>
                  <a:pt x="0" y="689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837424" y="3693133"/>
            <a:ext cx="719135" cy="586095"/>
          </a:xfrm>
          <a:custGeom>
            <a:avLst/>
            <a:gdLst/>
            <a:ahLst/>
            <a:cxnLst/>
            <a:rect l="l" t="t" r="r" b="b"/>
            <a:pathLst>
              <a:path w="719135" h="586095">
                <a:moveTo>
                  <a:pt x="0" y="0"/>
                </a:moveTo>
                <a:lnTo>
                  <a:pt x="719136" y="0"/>
                </a:lnTo>
                <a:lnTo>
                  <a:pt x="719136" y="586095"/>
                </a:lnTo>
                <a:lnTo>
                  <a:pt x="0" y="5860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F2387-DEC2-861E-DCBC-D74445B3B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9863108-E120-A847-703E-2624CAEBB905}"/>
              </a:ext>
            </a:extLst>
          </p:cNvPr>
          <p:cNvSpPr/>
          <p:nvPr/>
        </p:nvSpPr>
        <p:spPr>
          <a:xfrm>
            <a:off x="-381000" y="-210830"/>
            <a:ext cx="19583400" cy="10866349"/>
          </a:xfrm>
          <a:prstGeom prst="rect">
            <a:avLst/>
          </a:prstGeom>
          <a:solidFill>
            <a:srgbClr val="04243A"/>
          </a:solidFill>
          <a:ln>
            <a:solidFill>
              <a:srgbClr val="0424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7C0ABB7-EC07-D369-20EE-AAA77393AE35}"/>
              </a:ext>
            </a:extLst>
          </p:cNvPr>
          <p:cNvSpPr/>
          <p:nvPr/>
        </p:nvSpPr>
        <p:spPr>
          <a:xfrm rot="606585">
            <a:off x="14247145" y="4668767"/>
            <a:ext cx="3573158" cy="4913093"/>
          </a:xfrm>
          <a:custGeom>
            <a:avLst/>
            <a:gdLst/>
            <a:ahLst/>
            <a:cxnLst/>
            <a:rect l="l" t="t" r="r" b="b"/>
            <a:pathLst>
              <a:path w="3573158" h="4913093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809F9E7-92AE-D420-39A9-1D1E0301A16D}"/>
              </a:ext>
            </a:extLst>
          </p:cNvPr>
          <p:cNvSpPr/>
          <p:nvPr/>
        </p:nvSpPr>
        <p:spPr>
          <a:xfrm rot="-853352">
            <a:off x="650911" y="54039"/>
            <a:ext cx="3802992" cy="6556883"/>
          </a:xfrm>
          <a:custGeom>
            <a:avLst/>
            <a:gdLst/>
            <a:ahLst/>
            <a:cxnLst/>
            <a:rect l="l" t="t" r="r" b="b"/>
            <a:pathLst>
              <a:path w="3802992" h="6556883">
                <a:moveTo>
                  <a:pt x="0" y="0"/>
                </a:moveTo>
                <a:lnTo>
                  <a:pt x="3802993" y="0"/>
                </a:lnTo>
                <a:lnTo>
                  <a:pt x="3802993" y="6556883"/>
                </a:lnTo>
                <a:lnTo>
                  <a:pt x="0" y="655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67317E8-FBF0-956D-C4CF-66160AE429C2}"/>
              </a:ext>
            </a:extLst>
          </p:cNvPr>
          <p:cNvGrpSpPr/>
          <p:nvPr/>
        </p:nvGrpSpPr>
        <p:grpSpPr>
          <a:xfrm>
            <a:off x="3896767" y="3811256"/>
            <a:ext cx="10494466" cy="4849853"/>
            <a:chOff x="0" y="0"/>
            <a:chExt cx="2763975" cy="127732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BFD064E-79C3-EF29-04B4-BDA1C1252E90}"/>
                </a:ext>
              </a:extLst>
            </p:cNvPr>
            <p:cNvSpPr/>
            <p:nvPr/>
          </p:nvSpPr>
          <p:spPr>
            <a:xfrm>
              <a:off x="0" y="0"/>
              <a:ext cx="2763975" cy="1277327"/>
            </a:xfrm>
            <a:custGeom>
              <a:avLst/>
              <a:gdLst/>
              <a:ahLst/>
              <a:cxnLst/>
              <a:rect l="l" t="t" r="r" b="b"/>
              <a:pathLst>
                <a:path w="2763975" h="1277327">
                  <a:moveTo>
                    <a:pt x="37623" y="0"/>
                  </a:moveTo>
                  <a:lnTo>
                    <a:pt x="2726351" y="0"/>
                  </a:lnTo>
                  <a:cubicBezTo>
                    <a:pt x="2747130" y="0"/>
                    <a:pt x="2763975" y="16845"/>
                    <a:pt x="2763975" y="37623"/>
                  </a:cubicBezTo>
                  <a:lnTo>
                    <a:pt x="2763975" y="1239704"/>
                  </a:lnTo>
                  <a:cubicBezTo>
                    <a:pt x="2763975" y="1260483"/>
                    <a:pt x="2747130" y="1277327"/>
                    <a:pt x="2726351" y="1277327"/>
                  </a:cubicBezTo>
                  <a:lnTo>
                    <a:pt x="37623" y="1277327"/>
                  </a:lnTo>
                  <a:cubicBezTo>
                    <a:pt x="16845" y="1277327"/>
                    <a:pt x="0" y="1260483"/>
                    <a:pt x="0" y="1239704"/>
                  </a:cubicBezTo>
                  <a:lnTo>
                    <a:pt x="0" y="37623"/>
                  </a:lnTo>
                  <a:cubicBezTo>
                    <a:pt x="0" y="16845"/>
                    <a:pt x="16845" y="0"/>
                    <a:pt x="37623" y="0"/>
                  </a:cubicBezTo>
                  <a:close/>
                </a:path>
              </a:pathLst>
            </a:custGeom>
            <a:solidFill>
              <a:srgbClr val="FFF5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8FE5EBE-BA62-5979-D28D-834095CFB7EF}"/>
                </a:ext>
              </a:extLst>
            </p:cNvPr>
            <p:cNvSpPr txBox="1"/>
            <p:nvPr/>
          </p:nvSpPr>
          <p:spPr>
            <a:xfrm>
              <a:off x="0" y="-38100"/>
              <a:ext cx="2763975" cy="1315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1B8CE086-0887-CE9E-D5E2-DCD177FDE625}"/>
              </a:ext>
            </a:extLst>
          </p:cNvPr>
          <p:cNvSpPr/>
          <p:nvPr/>
        </p:nvSpPr>
        <p:spPr>
          <a:xfrm>
            <a:off x="16701505" y="3542803"/>
            <a:ext cx="1043559" cy="850501"/>
          </a:xfrm>
          <a:custGeom>
            <a:avLst/>
            <a:gdLst/>
            <a:ahLst/>
            <a:cxnLst/>
            <a:rect l="l" t="t" r="r" b="b"/>
            <a:pathLst>
              <a:path w="1043559" h="850501">
                <a:moveTo>
                  <a:pt x="0" y="0"/>
                </a:moveTo>
                <a:lnTo>
                  <a:pt x="1043559" y="0"/>
                </a:lnTo>
                <a:lnTo>
                  <a:pt x="1043559" y="850500"/>
                </a:lnTo>
                <a:lnTo>
                  <a:pt x="0" y="85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D6B882E-101F-C2A0-1950-3D69FE295E4B}"/>
              </a:ext>
            </a:extLst>
          </p:cNvPr>
          <p:cNvSpPr/>
          <p:nvPr/>
        </p:nvSpPr>
        <p:spPr>
          <a:xfrm>
            <a:off x="15104312" y="2465223"/>
            <a:ext cx="929412" cy="1077579"/>
          </a:xfrm>
          <a:custGeom>
            <a:avLst/>
            <a:gdLst/>
            <a:ahLst/>
            <a:cxnLst/>
            <a:rect l="l" t="t" r="r" b="b"/>
            <a:pathLst>
              <a:path w="929412" h="1077579">
                <a:moveTo>
                  <a:pt x="0" y="0"/>
                </a:moveTo>
                <a:lnTo>
                  <a:pt x="929412" y="0"/>
                </a:lnTo>
                <a:lnTo>
                  <a:pt x="929412" y="1077580"/>
                </a:lnTo>
                <a:lnTo>
                  <a:pt x="0" y="10775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348FE0C-B606-4633-6065-8B78394C99F4}"/>
              </a:ext>
            </a:extLst>
          </p:cNvPr>
          <p:cNvSpPr/>
          <p:nvPr/>
        </p:nvSpPr>
        <p:spPr>
          <a:xfrm>
            <a:off x="16196311" y="1028700"/>
            <a:ext cx="1224330" cy="1151890"/>
          </a:xfrm>
          <a:custGeom>
            <a:avLst/>
            <a:gdLst/>
            <a:ahLst/>
            <a:cxnLst/>
            <a:rect l="l" t="t" r="r" b="b"/>
            <a:pathLst>
              <a:path w="1224330" h="1151890">
                <a:moveTo>
                  <a:pt x="0" y="0"/>
                </a:moveTo>
                <a:lnTo>
                  <a:pt x="1224329" y="0"/>
                </a:lnTo>
                <a:lnTo>
                  <a:pt x="1224329" y="1151890"/>
                </a:lnTo>
                <a:lnTo>
                  <a:pt x="0" y="1151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FBFE456-D224-D747-F992-24540E518FD7}"/>
              </a:ext>
            </a:extLst>
          </p:cNvPr>
          <p:cNvSpPr txBox="1"/>
          <p:nvPr/>
        </p:nvSpPr>
        <p:spPr>
          <a:xfrm>
            <a:off x="4848029" y="1666875"/>
            <a:ext cx="8591942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dirty="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conclusion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7A929C6-AA11-1FD7-A5E4-E5BD7F534F86}"/>
              </a:ext>
            </a:extLst>
          </p:cNvPr>
          <p:cNvSpPr txBox="1"/>
          <p:nvPr/>
        </p:nvSpPr>
        <p:spPr>
          <a:xfrm>
            <a:off x="4722438" y="4209313"/>
            <a:ext cx="8843124" cy="406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Quicksand Bold" panose="020B0604020202020204" charset="0"/>
              </a:rPr>
              <a:t>Any entertainment institution decided to follow the hidden trends discovered in this PowerPoint/notebook can assume an increase in their overall revenue by 25%.</a:t>
            </a:r>
          </a:p>
          <a:p>
            <a:b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Quicksand Bold" panose="020B0604020202020204" charset="0"/>
              </a:rPr>
            </a:b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Quicksand Bold" panose="020B0604020202020204" charset="0"/>
              </a:rPr>
              <a:t>Even more, the companies can integrate their data and find more actionable insights to increase the revenue further!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  <a:latin typeface="Quicksand Bold" panose="020B0604020202020204" charset="0"/>
            </a:endParaRPr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Quicksand Bold" panose="020B0604020202020204" charset="0"/>
              </a:rPr>
              <a:t>For details regarding the graphs please check the code notebook or the research paper associated with this project.</a:t>
            </a: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F2025218-B487-2FA7-D678-18069F885476}"/>
              </a:ext>
            </a:extLst>
          </p:cNvPr>
          <p:cNvGrpSpPr/>
          <p:nvPr/>
        </p:nvGrpSpPr>
        <p:grpSpPr>
          <a:xfrm>
            <a:off x="-937855" y="-312649"/>
            <a:ext cx="20697110" cy="13751242"/>
            <a:chOff x="0" y="0"/>
            <a:chExt cx="27596147" cy="18334988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F868F0A2-495E-3056-336F-02B61BA00C40}"/>
                </a:ext>
              </a:extLst>
            </p:cNvPr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4">
              <a:extLst>
                <a:ext uri="{FF2B5EF4-FFF2-40B4-BE49-F238E27FC236}">
                  <a16:creationId xmlns:a16="http://schemas.microsoft.com/office/drawing/2014/main" id="{D896B917-616E-B105-6883-39CD2B745B9F}"/>
                </a:ext>
              </a:extLst>
            </p:cNvPr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B60EEE4-B1D5-861C-84A2-ABC7C9890952}"/>
                </a:ext>
              </a:extLst>
            </p:cNvPr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400E42FA-7940-BCC3-4F6A-4F03991EB991}"/>
                </a:ext>
              </a:extLst>
            </p:cNvPr>
            <p:cNvSpPr/>
            <p:nvPr/>
          </p:nvSpPr>
          <p:spPr>
            <a:xfrm>
              <a:off x="0" y="9167494"/>
              <a:ext cx="9167493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454B048-145D-DB15-D34B-78BB47D2F4D9}"/>
                </a:ext>
              </a:extLst>
            </p:cNvPr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0B2383BB-B62C-1DBA-F607-39F1D577DB3C}"/>
                </a:ext>
              </a:extLst>
            </p:cNvPr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2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41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395913"/>
            <a:ext cx="7820158" cy="2033578"/>
            <a:chOff x="0" y="0"/>
            <a:chExt cx="2059630" cy="535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986075" y="252259"/>
            <a:ext cx="9822142" cy="6866189"/>
          </a:xfrm>
          <a:custGeom>
            <a:avLst/>
            <a:gdLst/>
            <a:ahLst/>
            <a:cxnLst/>
            <a:rect l="l" t="t" r="r" b="b"/>
            <a:pathLst>
              <a:path w="9822142" h="6866189">
                <a:moveTo>
                  <a:pt x="0" y="0"/>
                </a:moveTo>
                <a:lnTo>
                  <a:pt x="9822141" y="0"/>
                </a:lnTo>
                <a:lnTo>
                  <a:pt x="9822141" y="6866189"/>
                </a:lnTo>
                <a:lnTo>
                  <a:pt x="0" y="6866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986075" y="7633944"/>
            <a:ext cx="9822142" cy="1997033"/>
          </a:xfrm>
          <a:custGeom>
            <a:avLst/>
            <a:gdLst/>
            <a:ahLst/>
            <a:cxnLst/>
            <a:rect l="l" t="t" r="r" b="b"/>
            <a:pathLst>
              <a:path w="9822142" h="1997033">
                <a:moveTo>
                  <a:pt x="0" y="0"/>
                </a:moveTo>
                <a:lnTo>
                  <a:pt x="9822141" y="0"/>
                </a:lnTo>
                <a:lnTo>
                  <a:pt x="9822141" y="1997033"/>
                </a:lnTo>
                <a:lnTo>
                  <a:pt x="0" y="1997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723514" y="318934"/>
            <a:ext cx="6709589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2075" y="-1899844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395913"/>
            <a:ext cx="7820158" cy="2033578"/>
            <a:chOff x="0" y="0"/>
            <a:chExt cx="2059630" cy="535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087622" y="2450825"/>
            <a:ext cx="7868822" cy="2710372"/>
          </a:xfrm>
          <a:custGeom>
            <a:avLst/>
            <a:gdLst/>
            <a:ahLst/>
            <a:cxnLst/>
            <a:rect l="l" t="t" r="r" b="b"/>
            <a:pathLst>
              <a:path w="7868822" h="2710372">
                <a:moveTo>
                  <a:pt x="0" y="0"/>
                </a:moveTo>
                <a:lnTo>
                  <a:pt x="7868822" y="0"/>
                </a:lnTo>
                <a:lnTo>
                  <a:pt x="7868822" y="2710372"/>
                </a:lnTo>
                <a:lnTo>
                  <a:pt x="0" y="2710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901307" y="5970822"/>
            <a:ext cx="10485385" cy="2500931"/>
          </a:xfrm>
          <a:custGeom>
            <a:avLst/>
            <a:gdLst/>
            <a:ahLst/>
            <a:cxnLst/>
            <a:rect l="l" t="t" r="r" b="b"/>
            <a:pathLst>
              <a:path w="10485385" h="2500931">
                <a:moveTo>
                  <a:pt x="0" y="0"/>
                </a:moveTo>
                <a:lnTo>
                  <a:pt x="10485386" y="0"/>
                </a:lnTo>
                <a:lnTo>
                  <a:pt x="10485386" y="2500931"/>
                </a:lnTo>
                <a:lnTo>
                  <a:pt x="0" y="2500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755936" y="7514569"/>
            <a:ext cx="1630757" cy="957183"/>
          </a:xfrm>
          <a:custGeom>
            <a:avLst/>
            <a:gdLst/>
            <a:ahLst/>
            <a:cxnLst/>
            <a:rect l="l" t="t" r="r" b="b"/>
            <a:pathLst>
              <a:path w="1630757" h="957183">
                <a:moveTo>
                  <a:pt x="0" y="0"/>
                </a:moveTo>
                <a:lnTo>
                  <a:pt x="1630757" y="0"/>
                </a:lnTo>
                <a:lnTo>
                  <a:pt x="1630757" y="957184"/>
                </a:lnTo>
                <a:lnTo>
                  <a:pt x="0" y="957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203436" y="0"/>
            <a:ext cx="5084564" cy="3813423"/>
          </a:xfrm>
          <a:custGeom>
            <a:avLst/>
            <a:gdLst/>
            <a:ahLst/>
            <a:cxnLst/>
            <a:rect l="l" t="t" r="r" b="b"/>
            <a:pathLst>
              <a:path w="5084564" h="3813423">
                <a:moveTo>
                  <a:pt x="0" y="0"/>
                </a:moveTo>
                <a:lnTo>
                  <a:pt x="5084564" y="0"/>
                </a:lnTo>
                <a:lnTo>
                  <a:pt x="5084564" y="3813423"/>
                </a:lnTo>
                <a:lnTo>
                  <a:pt x="0" y="381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-723514" y="318934"/>
            <a:ext cx="6709589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84564" y="8980805"/>
            <a:ext cx="8118872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issue: Each year has only 200 records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8338" y="-3464241"/>
            <a:ext cx="20697110" cy="13751241"/>
            <a:chOff x="0" y="0"/>
            <a:chExt cx="27596147" cy="18334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9214327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428653" y="0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214327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428653" y="9167494"/>
              <a:ext cx="9167494" cy="9167494"/>
            </a:xfrm>
            <a:custGeom>
              <a:avLst/>
              <a:gdLst/>
              <a:ahLst/>
              <a:cxnLst/>
              <a:rect l="l" t="t" r="r" b="b"/>
              <a:pathLst>
                <a:path w="9167494" h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09636" y="-395913"/>
            <a:ext cx="7820158" cy="2033578"/>
            <a:chOff x="0" y="0"/>
            <a:chExt cx="2059630" cy="535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9630" cy="535593"/>
            </a:xfrm>
            <a:custGeom>
              <a:avLst/>
              <a:gdLst/>
              <a:ahLst/>
              <a:cxnLst/>
              <a:rect l="l" t="t" r="r" b="b"/>
              <a:pathLst>
                <a:path w="2059630" h="535593">
                  <a:moveTo>
                    <a:pt x="50490" y="0"/>
                  </a:moveTo>
                  <a:lnTo>
                    <a:pt x="2009140" y="0"/>
                  </a:lnTo>
                  <a:cubicBezTo>
                    <a:pt x="2037025" y="0"/>
                    <a:pt x="2059630" y="22605"/>
                    <a:pt x="2059630" y="50490"/>
                  </a:cubicBezTo>
                  <a:lnTo>
                    <a:pt x="2059630" y="485103"/>
                  </a:lnTo>
                  <a:cubicBezTo>
                    <a:pt x="2059630" y="498493"/>
                    <a:pt x="2054311" y="511336"/>
                    <a:pt x="2044842" y="520804"/>
                  </a:cubicBezTo>
                  <a:cubicBezTo>
                    <a:pt x="2035373" y="530273"/>
                    <a:pt x="2022531" y="535593"/>
                    <a:pt x="2009140" y="535593"/>
                  </a:cubicBezTo>
                  <a:lnTo>
                    <a:pt x="50490" y="535593"/>
                  </a:lnTo>
                  <a:cubicBezTo>
                    <a:pt x="37099" y="535593"/>
                    <a:pt x="24257" y="530273"/>
                    <a:pt x="14788" y="520804"/>
                  </a:cubicBezTo>
                  <a:cubicBezTo>
                    <a:pt x="5319" y="511336"/>
                    <a:pt x="0" y="498493"/>
                    <a:pt x="0" y="485103"/>
                  </a:cubicBezTo>
                  <a:lnTo>
                    <a:pt x="0" y="50490"/>
                  </a:lnTo>
                  <a:cubicBezTo>
                    <a:pt x="0" y="37099"/>
                    <a:pt x="5319" y="24257"/>
                    <a:pt x="14788" y="14788"/>
                  </a:cubicBezTo>
                  <a:cubicBezTo>
                    <a:pt x="24257" y="5319"/>
                    <a:pt x="37099" y="0"/>
                    <a:pt x="50490" y="0"/>
                  </a:cubicBezTo>
                  <a:close/>
                </a:path>
              </a:pathLst>
            </a:custGeom>
            <a:solidFill>
              <a:srgbClr val="F4C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59630" cy="57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32049" y="6125109"/>
            <a:ext cx="11023902" cy="1726821"/>
          </a:xfrm>
          <a:custGeom>
            <a:avLst/>
            <a:gdLst/>
            <a:ahLst/>
            <a:cxnLst/>
            <a:rect l="l" t="t" r="r" b="b"/>
            <a:pathLst>
              <a:path w="11023902" h="1726821">
                <a:moveTo>
                  <a:pt x="0" y="0"/>
                </a:moveTo>
                <a:lnTo>
                  <a:pt x="11023902" y="0"/>
                </a:lnTo>
                <a:lnTo>
                  <a:pt x="11023902" y="1726821"/>
                </a:lnTo>
                <a:lnTo>
                  <a:pt x="0" y="1726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025194" y="6894746"/>
            <a:ext cx="1630757" cy="957183"/>
          </a:xfrm>
          <a:custGeom>
            <a:avLst/>
            <a:gdLst/>
            <a:ahLst/>
            <a:cxnLst/>
            <a:rect l="l" t="t" r="r" b="b"/>
            <a:pathLst>
              <a:path w="1630757" h="957183">
                <a:moveTo>
                  <a:pt x="0" y="0"/>
                </a:moveTo>
                <a:lnTo>
                  <a:pt x="1630757" y="0"/>
                </a:lnTo>
                <a:lnTo>
                  <a:pt x="1630757" y="957184"/>
                </a:lnTo>
                <a:lnTo>
                  <a:pt x="0" y="957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723514" y="318934"/>
            <a:ext cx="6709589" cy="84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FFFFF"/>
                </a:solidFill>
                <a:latin typeface="Boulder"/>
                <a:ea typeface="Boulder"/>
                <a:cs typeface="Boulder"/>
                <a:sym typeface="Boulder"/>
              </a:rPr>
              <a:t>Datasets </a:t>
            </a:r>
            <a:r>
              <a:rPr lang="en-US" sz="6000">
                <a:solidFill>
                  <a:srgbClr val="C1272D"/>
                </a:solidFill>
                <a:latin typeface="Boulder"/>
                <a:ea typeface="Boulder"/>
                <a:cs typeface="Boulder"/>
                <a:sym typeface="Boulder"/>
              </a:rPr>
              <a:t>4</a:t>
            </a:r>
          </a:p>
        </p:txBody>
      </p:sp>
      <p:sp>
        <p:nvSpPr>
          <p:cNvPr id="15" name="Freeform 15"/>
          <p:cNvSpPr/>
          <p:nvPr/>
        </p:nvSpPr>
        <p:spPr>
          <a:xfrm>
            <a:off x="4975806" y="2449057"/>
            <a:ext cx="7868822" cy="2710372"/>
          </a:xfrm>
          <a:custGeom>
            <a:avLst/>
            <a:gdLst/>
            <a:ahLst/>
            <a:cxnLst/>
            <a:rect l="l" t="t" r="r" b="b"/>
            <a:pathLst>
              <a:path w="7868822" h="2710372">
                <a:moveTo>
                  <a:pt x="0" y="0"/>
                </a:moveTo>
                <a:lnTo>
                  <a:pt x="7868822" y="0"/>
                </a:lnTo>
                <a:lnTo>
                  <a:pt x="7868822" y="2710372"/>
                </a:lnTo>
                <a:lnTo>
                  <a:pt x="0" y="2710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248921" y="8760459"/>
            <a:ext cx="5790158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issue: Domestic revenue</a:t>
            </a:r>
          </a:p>
        </p:txBody>
      </p:sp>
      <p:sp>
        <p:nvSpPr>
          <p:cNvPr id="17" name="Freeform 17"/>
          <p:cNvSpPr/>
          <p:nvPr/>
        </p:nvSpPr>
        <p:spPr>
          <a:xfrm rot="8755218">
            <a:off x="14914374" y="-959009"/>
            <a:ext cx="4689852" cy="4338113"/>
          </a:xfrm>
          <a:custGeom>
            <a:avLst/>
            <a:gdLst/>
            <a:ahLst/>
            <a:cxnLst/>
            <a:rect l="l" t="t" r="r" b="b"/>
            <a:pathLst>
              <a:path w="4689852" h="4338113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173216">
            <a:off x="-943636" y="8056593"/>
            <a:ext cx="7315200" cy="2819677"/>
          </a:xfrm>
          <a:custGeom>
            <a:avLst/>
            <a:gdLst/>
            <a:ahLst/>
            <a:cxnLst/>
            <a:rect l="l" t="t" r="r" b="b"/>
            <a:pathLst>
              <a:path w="7315200" h="2819677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1134</Words>
  <Application>Microsoft Office PowerPoint</Application>
  <PresentationFormat>Custom</PresentationFormat>
  <Paragraphs>121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Quicksand Bold</vt:lpstr>
      <vt:lpstr>Calibri</vt:lpstr>
      <vt:lpstr>Boulder</vt:lpstr>
      <vt:lpstr>Canva Sans</vt:lpstr>
      <vt:lpstr>Canva Sans Bold</vt:lpstr>
      <vt:lpstr>Arial</vt:lpstr>
      <vt:lpstr>Lazydog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cp:lastModifiedBy>Mustafa T M FarajAllah</cp:lastModifiedBy>
  <cp:revision>4</cp:revision>
  <dcterms:created xsi:type="dcterms:W3CDTF">2006-08-16T00:00:00Z</dcterms:created>
  <dcterms:modified xsi:type="dcterms:W3CDTF">2025-06-13T08:35:12Z</dcterms:modified>
  <dc:identifier>DAGkoy-WcdU</dc:identifier>
</cp:coreProperties>
</file>